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8"/>
  </p:notesMasterIdLst>
  <p:sldIdLst>
    <p:sldId id="256" r:id="rId2"/>
    <p:sldId id="329" r:id="rId3"/>
    <p:sldId id="306" r:id="rId4"/>
    <p:sldId id="257" r:id="rId5"/>
    <p:sldId id="259" r:id="rId6"/>
    <p:sldId id="265" r:id="rId7"/>
    <p:sldId id="264" r:id="rId8"/>
    <p:sldId id="267" r:id="rId9"/>
    <p:sldId id="268" r:id="rId10"/>
    <p:sldId id="269" r:id="rId11"/>
    <p:sldId id="270" r:id="rId12"/>
    <p:sldId id="271" r:id="rId13"/>
    <p:sldId id="274" r:id="rId14"/>
    <p:sldId id="272" r:id="rId15"/>
    <p:sldId id="275" r:id="rId16"/>
    <p:sldId id="276" r:id="rId17"/>
    <p:sldId id="277" r:id="rId18"/>
    <p:sldId id="278" r:id="rId19"/>
    <p:sldId id="279" r:id="rId20"/>
    <p:sldId id="281" r:id="rId21"/>
    <p:sldId id="282" r:id="rId22"/>
    <p:sldId id="283" r:id="rId23"/>
    <p:sldId id="292" r:id="rId24"/>
    <p:sldId id="284" r:id="rId25"/>
    <p:sldId id="285" r:id="rId26"/>
    <p:sldId id="286" r:id="rId27"/>
    <p:sldId id="287" r:id="rId28"/>
    <p:sldId id="288" r:id="rId29"/>
    <p:sldId id="289" r:id="rId30"/>
    <p:sldId id="290" r:id="rId31"/>
    <p:sldId id="291" r:id="rId32"/>
    <p:sldId id="280" r:id="rId33"/>
    <p:sldId id="293" r:id="rId34"/>
    <p:sldId id="309" r:id="rId35"/>
    <p:sldId id="308" r:id="rId36"/>
    <p:sldId id="310" r:id="rId37"/>
    <p:sldId id="318" r:id="rId38"/>
    <p:sldId id="319" r:id="rId39"/>
    <p:sldId id="320" r:id="rId40"/>
    <p:sldId id="311" r:id="rId41"/>
    <p:sldId id="321" r:id="rId42"/>
    <p:sldId id="322" r:id="rId43"/>
    <p:sldId id="323" r:id="rId44"/>
    <p:sldId id="312" r:id="rId45"/>
    <p:sldId id="324" r:id="rId46"/>
    <p:sldId id="326" r:id="rId47"/>
    <p:sldId id="325" r:id="rId48"/>
    <p:sldId id="313" r:id="rId49"/>
    <p:sldId id="327" r:id="rId50"/>
    <p:sldId id="328" r:id="rId51"/>
    <p:sldId id="330" r:id="rId52"/>
    <p:sldId id="331" r:id="rId53"/>
    <p:sldId id="332" r:id="rId54"/>
    <p:sldId id="333" r:id="rId55"/>
    <p:sldId id="336" r:id="rId56"/>
    <p:sldId id="261" r:id="rId57"/>
  </p:sldIdLst>
  <p:sldSz cx="18288000" cy="10287000"/>
  <p:notesSz cx="6858000" cy="9144000"/>
  <p:embeddedFontLst>
    <p:embeddedFont>
      <p:font typeface="Comic Sans MS" panose="030F0702030302020204" pitchFamily="66" charset="0"/>
      <p:regular r:id="rId59"/>
      <p:bold r:id="rId60"/>
      <p:italic r:id="rId61"/>
      <p:boldItalic r:id="rId62"/>
    </p:embeddedFont>
    <p:embeddedFont>
      <p:font typeface="IBM Plex Sans Bold" panose="020B0604020202020204" charset="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87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6DC89-0A33-4D13-B87D-5D4849A268BD}" type="datetimeFigureOut">
              <a:rPr lang="en-US" smtClean="0"/>
              <a:t>10/17/2024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F4A762-06BA-4B81-A393-0E527DF9684F}" type="slidenum">
              <a:rPr lang="en-US" smtClean="0"/>
              <a:t>‹#›</a:t>
            </a:fld>
            <a:endParaRPr lang="en-US"/>
          </a:p>
        </p:txBody>
      </p:sp>
    </p:spTree>
    <p:extLst>
      <p:ext uri="{BB962C8B-B14F-4D97-AF65-F5344CB8AC3E}">
        <p14:creationId xmlns:p14="http://schemas.microsoft.com/office/powerpoint/2010/main" val="3327071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F4A762-06BA-4B81-A393-0E527DF9684F}" type="slidenum">
              <a:rPr lang="en-US" smtClean="0"/>
              <a:t>54</a:t>
            </a:fld>
            <a:endParaRPr lang="en-US"/>
          </a:p>
        </p:txBody>
      </p:sp>
    </p:spTree>
    <p:extLst>
      <p:ext uri="{BB962C8B-B14F-4D97-AF65-F5344CB8AC3E}">
        <p14:creationId xmlns:p14="http://schemas.microsoft.com/office/powerpoint/2010/main" val="2742105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4.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5.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nourhantamer/?utm_source=share&amp;utm_campaign=share_via&amp;utm_content=profile&amp;utm_medium=android_app" TargetMode="External"/><Relationship Id="rId3" Type="http://schemas.openxmlformats.org/officeDocument/2006/relationships/image" Target="../media/image6.svg"/><Relationship Id="rId7" Type="http://schemas.openxmlformats.org/officeDocument/2006/relationships/hyperlink" Target="https://www.linkedin.com/in/omnia-atef-685a3bb6/?utm_source=share&amp;utm_campaign=share_via&amp;utm_content=profile&amp;utm_medium=android_app"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www.linkedin.com/in/christeen-salama-512554317/" TargetMode="External"/><Relationship Id="rId10" Type="http://schemas.openxmlformats.org/officeDocument/2006/relationships/image" Target="../media/image8.jfif"/><Relationship Id="rId4" Type="http://schemas.openxmlformats.org/officeDocument/2006/relationships/image" Target="../media/image9.png"/><Relationship Id="rId9" Type="http://schemas.openxmlformats.org/officeDocument/2006/relationships/hyperlink" Target="https://www.linkedin.com/in/eman-fathy-868441323/?utm_source=share&amp;utm_campaign=share_via&amp;utm_content=profile&amp;utm_medium=android_app"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2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6.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8.jfif"/><Relationship Id="rId5" Type="http://schemas.openxmlformats.org/officeDocument/2006/relationships/image" Target="../media/image35.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fif"/><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8.jfif"/><Relationship Id="rId5" Type="http://schemas.openxmlformats.org/officeDocument/2006/relationships/image" Target="../media/image41.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fif"/></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8.jfif"/><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fif"/><Relationship Id="rId5" Type="http://schemas.openxmlformats.org/officeDocument/2006/relationships/image" Target="../media/image6.sv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sv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8.jfif"/></Relationships>
</file>

<file path=ppt/slides/_rels/slide6.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499" y="0"/>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BE456808-70ED-2D50-7C2C-BBFCDCF65B25}"/>
              </a:ext>
            </a:extLst>
          </p:cNvPr>
          <p:cNvSpPr txBox="1"/>
          <p:nvPr/>
        </p:nvSpPr>
        <p:spPr>
          <a:xfrm>
            <a:off x="1524000" y="3989333"/>
            <a:ext cx="9067800" cy="2308324"/>
          </a:xfrm>
          <a:prstGeom prst="rect">
            <a:avLst/>
          </a:prstGeom>
          <a:noFill/>
        </p:spPr>
        <p:txBody>
          <a:bodyPr wrap="square" rtlCol="0">
            <a:spAutoFit/>
          </a:bodyPr>
          <a:lstStyle/>
          <a:p>
            <a:pPr algn="ctr"/>
            <a:r>
              <a:rPr lang="en-US" sz="7200" b="1" dirty="0">
                <a:latin typeface="Comic Sans MS" panose="030F0702030302020204" pitchFamily="66" charset="0"/>
              </a:rPr>
              <a:t>Global Supermarket Data Analysis</a:t>
            </a:r>
          </a:p>
        </p:txBody>
      </p:sp>
      <p:sp>
        <p:nvSpPr>
          <p:cNvPr id="9" name="Freeform 3">
            <a:extLst>
              <a:ext uri="{FF2B5EF4-FFF2-40B4-BE49-F238E27FC236}">
                <a16:creationId xmlns:a16="http://schemas.microsoft.com/office/drawing/2014/main" id="{A022DE2B-B044-FF59-8AAB-5CC887E00A69}"/>
              </a:ext>
            </a:extLst>
          </p:cNvPr>
          <p:cNvSpPr/>
          <p:nvPr/>
        </p:nvSpPr>
        <p:spPr>
          <a:xfrm>
            <a:off x="11450450" y="1140128"/>
            <a:ext cx="6387703" cy="7952337"/>
          </a:xfrm>
          <a:custGeom>
            <a:avLst/>
            <a:gdLst/>
            <a:ahLst/>
            <a:cxnLst/>
            <a:rect l="l" t="t" r="r" b="b"/>
            <a:pathLst>
              <a:path w="6387703" h="7952337">
                <a:moveTo>
                  <a:pt x="0" y="0"/>
                </a:moveTo>
                <a:lnTo>
                  <a:pt x="6387704" y="0"/>
                </a:lnTo>
                <a:lnTo>
                  <a:pt x="6387704" y="7952337"/>
                </a:lnTo>
                <a:lnTo>
                  <a:pt x="0" y="7952337"/>
                </a:lnTo>
                <a:lnTo>
                  <a:pt x="0" y="0"/>
                </a:lnTo>
                <a:close/>
              </a:path>
            </a:pathLst>
          </a:custGeom>
          <a:blipFill>
            <a:blip r:embed="rId8"/>
            <a:stretch>
              <a:fillRect t="-10292" r="-55" b="-10321"/>
            </a:stretch>
          </a:blipFill>
        </p:spPr>
        <p:txBody>
          <a:bodyPr/>
          <a:lstStyle/>
          <a:p>
            <a:endParaRPr lang="en-US"/>
          </a:p>
        </p:txBody>
      </p:sp>
      <p:pic>
        <p:nvPicPr>
          <p:cNvPr id="4" name="Picture 3" descr="A logo with a globe and a graduation cap&#10;&#10;Description automatically generated">
            <a:extLst>
              <a:ext uri="{FF2B5EF4-FFF2-40B4-BE49-F238E27FC236}">
                <a16:creationId xmlns:a16="http://schemas.microsoft.com/office/drawing/2014/main" id="{CB4F75E4-BAEA-3599-3E5D-6C489AACA0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 Read Orders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4" name="Picture 3">
            <a:extLst>
              <a:ext uri="{FF2B5EF4-FFF2-40B4-BE49-F238E27FC236}">
                <a16:creationId xmlns:a16="http://schemas.microsoft.com/office/drawing/2014/main" id="{4CABBE66-5D63-A9E4-BD1A-1B7FE88F8D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0640" y="4342489"/>
            <a:ext cx="15757576" cy="3814900"/>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8CC15373-0B8F-2A63-C61C-E940E4AC72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166849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005840" y="2995183"/>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2.1 Understanding Orders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820474"/>
            <a:ext cx="8534400" cy="4431983"/>
          </a:xfrm>
          <a:prstGeom prst="rect">
            <a:avLst/>
          </a:prstGeom>
          <a:noFill/>
        </p:spPr>
        <p:txBody>
          <a:bodyPr wrap="square" rtlCol="0">
            <a:spAutoFit/>
          </a:bodyPr>
          <a:lstStyle/>
          <a:p>
            <a:pPr marL="571500" indent="-571500">
              <a:buFont typeface="Arial" panose="020B0604020202020204" pitchFamily="34" charset="0"/>
              <a:buChar char="•"/>
            </a:pPr>
            <a:r>
              <a:rPr lang="en-US" sz="4400" dirty="0">
                <a:solidFill>
                  <a:srgbClr val="002060"/>
                </a:solidFill>
              </a:rPr>
              <a:t>Total rows in this dataset is 51290.</a:t>
            </a:r>
          </a:p>
          <a:p>
            <a:pPr marL="571500" indent="-571500">
              <a:buFont typeface="Arial" panose="020B0604020202020204" pitchFamily="34" charset="0"/>
              <a:buChar char="•"/>
            </a:pPr>
            <a:r>
              <a:rPr lang="en-US" sz="4400" dirty="0">
                <a:solidFill>
                  <a:srgbClr val="002060"/>
                </a:solidFill>
              </a:rPr>
              <a:t>Total of 14 columns </a:t>
            </a:r>
          </a:p>
          <a:p>
            <a:pPr marL="571500" indent="-571500">
              <a:buFont typeface="Arial" panose="020B0604020202020204" pitchFamily="34" charset="0"/>
              <a:buChar char="•"/>
            </a:pPr>
            <a:r>
              <a:rPr lang="en-US" sz="4400" dirty="0">
                <a:solidFill>
                  <a:srgbClr val="002060"/>
                </a:solidFill>
              </a:rPr>
              <a:t>There is no nulls in this dataset </a:t>
            </a:r>
          </a:p>
          <a:p>
            <a:pPr marL="571500" indent="-571500">
              <a:buFont typeface="Arial" panose="020B0604020202020204" pitchFamily="34" charset="0"/>
              <a:buChar char="•"/>
            </a:pPr>
            <a:r>
              <a:rPr lang="en-US" sz="4400" dirty="0">
                <a:solidFill>
                  <a:srgbClr val="002060"/>
                </a:solidFill>
              </a:rPr>
              <a:t>Contains 2 Datetime, 4 Floats, 2 Integers and 6 String Datatypes </a:t>
            </a:r>
          </a:p>
          <a:p>
            <a:endParaRPr lang="en-US" dirty="0"/>
          </a:p>
        </p:txBody>
      </p:sp>
      <p:pic>
        <p:nvPicPr>
          <p:cNvPr id="5" name="Content Placeholder 7">
            <a:extLst>
              <a:ext uri="{FF2B5EF4-FFF2-40B4-BE49-F238E27FC236}">
                <a16:creationId xmlns:a16="http://schemas.microsoft.com/office/drawing/2014/main" id="{EAFE1732-BDBF-5D66-215A-8FC99E3B08D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3084932"/>
            <a:ext cx="6535263" cy="5868567"/>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6A8A380F-76BC-2C17-B7C2-BAD1E52C89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538067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192268" y="2838551"/>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2.2 Understand Orders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5" y="1733371"/>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192268" y="3615735"/>
            <a:ext cx="16660869" cy="160396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Dataset is split to get the statistical analysis for the numerical values in it only.</a:t>
            </a:r>
          </a:p>
        </p:txBody>
      </p:sp>
      <p:pic>
        <p:nvPicPr>
          <p:cNvPr id="4" name="Content Placeholder 3">
            <a:extLst>
              <a:ext uri="{FF2B5EF4-FFF2-40B4-BE49-F238E27FC236}">
                <a16:creationId xmlns:a16="http://schemas.microsoft.com/office/drawing/2014/main" id="{25C83052-10A6-835A-0ED6-F4328D999D27}"/>
              </a:ext>
            </a:extLst>
          </p:cNvPr>
          <p:cNvPicPr>
            <a:picLocks noChangeAspect="1"/>
          </p:cNvPicPr>
          <p:nvPr/>
        </p:nvPicPr>
        <p:blipFill rotWithShape="1">
          <a:blip r:embed="rId8">
            <a:extLst>
              <a:ext uri="{28A0092B-C50C-407E-A947-70E740481C1C}">
                <a14:useLocalDpi xmlns:a14="http://schemas.microsoft.com/office/drawing/2010/main" val="0"/>
              </a:ext>
            </a:extLst>
          </a:blip>
          <a:srcRect l="379" b="47220"/>
          <a:stretch/>
        </p:blipFill>
        <p:spPr>
          <a:xfrm>
            <a:off x="4012519" y="5304781"/>
            <a:ext cx="10262951" cy="3496319"/>
          </a:xfrm>
          <a:prstGeom prst="rect">
            <a:avLst/>
          </a:prstGeom>
        </p:spPr>
      </p:pic>
      <p:pic>
        <p:nvPicPr>
          <p:cNvPr id="5" name="Picture 4" descr="A logo with a globe and a graduation cap&#10;&#10;Description automatically generated">
            <a:extLst>
              <a:ext uri="{FF2B5EF4-FFF2-40B4-BE49-F238E27FC236}">
                <a16:creationId xmlns:a16="http://schemas.microsoft.com/office/drawing/2014/main" id="{86732A29-7F95-EDE6-75B2-585449A50D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830629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 Read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3" name="Picture 2">
            <a:extLst>
              <a:ext uri="{FF2B5EF4-FFF2-40B4-BE49-F238E27FC236}">
                <a16:creationId xmlns:a16="http://schemas.microsoft.com/office/drawing/2014/main" id="{FDA8ACAF-A435-F7FA-1800-1EC9ADD7B4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4600" y="4383822"/>
            <a:ext cx="13380773" cy="3745986"/>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F4C03692-4D25-7E26-0E06-AF8BFBB057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897871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2950374"/>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3.1 Understand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881826"/>
            <a:ext cx="8900160" cy="510338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rows in this dataset is 24956.</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7 columns.</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No nulls in this dataset and datatypes doesn’t need to be modified.</a:t>
            </a:r>
          </a:p>
          <a:p>
            <a:pPr marL="800100" indent="-571500">
              <a:lnSpc>
                <a:spcPct val="115000"/>
              </a:lnSpc>
              <a:spcAft>
                <a:spcPts val="1000"/>
              </a:spcAft>
              <a:buFont typeface="Arial" panose="020B0604020202020204" pitchFamily="34" charset="0"/>
              <a:buChar char="•"/>
            </a:pPr>
            <a:r>
              <a:rPr lang="en-US" sz="4400" dirty="0">
                <a:solidFill>
                  <a:srgbClr val="002060"/>
                </a:solidFill>
              </a:rPr>
              <a:t>Contains 7 String Datatypes. </a:t>
            </a:r>
          </a:p>
        </p:txBody>
      </p:sp>
      <p:pic>
        <p:nvPicPr>
          <p:cNvPr id="10" name="Picture 9">
            <a:extLst>
              <a:ext uri="{FF2B5EF4-FFF2-40B4-BE49-F238E27FC236}">
                <a16:creationId xmlns:a16="http://schemas.microsoft.com/office/drawing/2014/main" id="{15914663-1379-09B1-811C-ABF2493C1356}"/>
              </a:ext>
            </a:extLst>
          </p:cNvPr>
          <p:cNvPicPr>
            <a:picLocks noChangeAspect="1"/>
          </p:cNvPicPr>
          <p:nvPr/>
        </p:nvPicPr>
        <p:blipFill rotWithShape="1">
          <a:blip r:embed="rId9">
            <a:extLst>
              <a:ext uri="{28A0092B-C50C-407E-A947-70E740481C1C}">
                <a14:useLocalDpi xmlns:a14="http://schemas.microsoft.com/office/drawing/2010/main" val="0"/>
              </a:ext>
            </a:extLst>
          </a:blip>
          <a:srcRect l="7031" r="16734"/>
          <a:stretch/>
        </p:blipFill>
        <p:spPr>
          <a:xfrm>
            <a:off x="11030979" y="2857500"/>
            <a:ext cx="4793589" cy="6661111"/>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9BBD5A74-4B12-1A98-CB00-4F0EBAEB698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44719887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2825789"/>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3.2 Clean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610453"/>
            <a:ext cx="16557738" cy="2510880"/>
          </a:xfrm>
          <a:prstGeom prst="rect">
            <a:avLst/>
          </a:prstGeom>
          <a:noFill/>
        </p:spPr>
        <p:txBody>
          <a:bodyPr wrap="square" rtlCol="0">
            <a:spAutoFit/>
          </a:bodyPr>
          <a:lstStyle/>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Postal code column is removed because we already have other columns that gives us the exact location.</a:t>
            </a:r>
          </a:p>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Duplicated rows are dropped</a:t>
            </a:r>
          </a:p>
        </p:txBody>
      </p:sp>
      <p:pic>
        <p:nvPicPr>
          <p:cNvPr id="4" name="Content Placeholder 7">
            <a:extLst>
              <a:ext uri="{FF2B5EF4-FFF2-40B4-BE49-F238E27FC236}">
                <a16:creationId xmlns:a16="http://schemas.microsoft.com/office/drawing/2014/main" id="{B8EB2F54-85A6-5EDA-5297-5F7DF89E76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40684" y="6121333"/>
            <a:ext cx="14006631" cy="3136967"/>
          </a:xfrm>
          <a:prstGeom prst="rect">
            <a:avLst/>
          </a:prstGeom>
        </p:spPr>
      </p:pic>
      <p:pic>
        <p:nvPicPr>
          <p:cNvPr id="5" name="Picture 4" descr="A logo with a globe and a graduation cap&#10;&#10;Description automatically generated">
            <a:extLst>
              <a:ext uri="{FF2B5EF4-FFF2-40B4-BE49-F238E27FC236}">
                <a16:creationId xmlns:a16="http://schemas.microsoft.com/office/drawing/2014/main" id="{7F913684-AF5B-89FA-707F-3A0CB6F812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4579164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2825789"/>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3.3 Check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2600"/>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610453"/>
            <a:ext cx="16557738" cy="1732205"/>
          </a:xfrm>
          <a:prstGeom prst="rect">
            <a:avLst/>
          </a:prstGeom>
          <a:noFill/>
        </p:spPr>
        <p:txBody>
          <a:bodyPr wrap="square" rtlCol="0">
            <a:spAutoFit/>
          </a:bodyPr>
          <a:lstStyle/>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Customer ID is a unique column in this dataset</a:t>
            </a:r>
          </a:p>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Customers dataset is ready and serves as a fact table</a:t>
            </a:r>
          </a:p>
        </p:txBody>
      </p:sp>
      <p:pic>
        <p:nvPicPr>
          <p:cNvPr id="5" name="Picture 4">
            <a:extLst>
              <a:ext uri="{FF2B5EF4-FFF2-40B4-BE49-F238E27FC236}">
                <a16:creationId xmlns:a16="http://schemas.microsoft.com/office/drawing/2014/main" id="{8F0ADCA9-73BA-3171-62B0-FA5F3E5A49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33700" y="5809190"/>
            <a:ext cx="12420600" cy="3277932"/>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64E94A0D-BE67-4898-2253-822AC30573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56023214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 Read Product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4" name="Picture 3">
            <a:extLst>
              <a:ext uri="{FF2B5EF4-FFF2-40B4-BE49-F238E27FC236}">
                <a16:creationId xmlns:a16="http://schemas.microsoft.com/office/drawing/2014/main" id="{65EBC96F-BC33-79C4-F517-A7989421C5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1851" y="4237970"/>
            <a:ext cx="11664288" cy="4414987"/>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F93B7B6C-7148-ED65-5DA2-EB7187AFFC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356721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3054389"/>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4.1 Understand Products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16183"/>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985841"/>
            <a:ext cx="8900160" cy="510338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rows in this dataset is 3788.</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4 columns.</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No nulls in this dataset and datatypes doesn’t need to be modified.</a:t>
            </a:r>
          </a:p>
          <a:p>
            <a:pPr marL="800100" indent="-571500">
              <a:lnSpc>
                <a:spcPct val="115000"/>
              </a:lnSpc>
              <a:spcAft>
                <a:spcPts val="1000"/>
              </a:spcAft>
              <a:buFont typeface="Arial" panose="020B0604020202020204" pitchFamily="34" charset="0"/>
              <a:buChar char="•"/>
            </a:pPr>
            <a:r>
              <a:rPr lang="en-US" sz="4400" dirty="0">
                <a:solidFill>
                  <a:srgbClr val="002060"/>
                </a:solidFill>
              </a:rPr>
              <a:t>Contains 4 String Datatypes. </a:t>
            </a:r>
          </a:p>
        </p:txBody>
      </p:sp>
      <p:pic>
        <p:nvPicPr>
          <p:cNvPr id="5" name="Picture 4">
            <a:extLst>
              <a:ext uri="{FF2B5EF4-FFF2-40B4-BE49-F238E27FC236}">
                <a16:creationId xmlns:a16="http://schemas.microsoft.com/office/drawing/2014/main" id="{C9888113-133B-87CE-61C2-7BBBB82A8609}"/>
              </a:ext>
            </a:extLst>
          </p:cNvPr>
          <p:cNvPicPr>
            <a:picLocks noChangeAspect="1"/>
          </p:cNvPicPr>
          <p:nvPr/>
        </p:nvPicPr>
        <p:blipFill rotWithShape="1">
          <a:blip r:embed="rId9">
            <a:extLst>
              <a:ext uri="{28A0092B-C50C-407E-A947-70E740481C1C}">
                <a14:useLocalDpi xmlns:a14="http://schemas.microsoft.com/office/drawing/2010/main" val="0"/>
              </a:ext>
            </a:extLst>
          </a:blip>
          <a:srcRect l="7472" r="4868" b="7354"/>
          <a:stretch/>
        </p:blipFill>
        <p:spPr>
          <a:xfrm>
            <a:off x="10668000" y="3054389"/>
            <a:ext cx="5617736" cy="6813511"/>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183272EC-7CE9-617C-B619-4B65918AD7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86466188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3067156"/>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4.2 Clean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851820"/>
            <a:ext cx="7467600" cy="2510880"/>
          </a:xfrm>
          <a:prstGeom prst="rect">
            <a:avLst/>
          </a:prstGeom>
          <a:noFill/>
        </p:spPr>
        <p:txBody>
          <a:bodyPr wrap="square" rtlCol="0">
            <a:spAutoFit/>
          </a:bodyPr>
          <a:lstStyle/>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Duplicated rows are dropped</a:t>
            </a:r>
          </a:p>
          <a:p>
            <a:pPr marL="514350" indent="-285750">
              <a:lnSpc>
                <a:spcPct val="115000"/>
              </a:lnSpc>
              <a:spcAft>
                <a:spcPts val="1000"/>
              </a:spcAft>
              <a:buFont typeface="Arial" panose="020B0604020202020204" pitchFamily="34" charset="0"/>
              <a:buChar char="•"/>
            </a:pPr>
            <a:r>
              <a:rPr lang="en-US" sz="4400" dirty="0">
                <a:solidFill>
                  <a:srgbClr val="002060"/>
                </a:solidFill>
              </a:rPr>
              <a:t>Products dataset is ready and serves as a dim table.</a:t>
            </a:r>
          </a:p>
        </p:txBody>
      </p:sp>
      <p:pic>
        <p:nvPicPr>
          <p:cNvPr id="5" name="Picture 4">
            <a:extLst>
              <a:ext uri="{FF2B5EF4-FFF2-40B4-BE49-F238E27FC236}">
                <a16:creationId xmlns:a16="http://schemas.microsoft.com/office/drawing/2014/main" id="{F7642690-2A7E-7AF1-F789-13E47330E674}"/>
              </a:ext>
            </a:extLst>
          </p:cNvPr>
          <p:cNvPicPr>
            <a:picLocks noChangeAspect="1"/>
          </p:cNvPicPr>
          <p:nvPr/>
        </p:nvPicPr>
        <p:blipFill rotWithShape="1">
          <a:blip r:embed="rId9">
            <a:extLst>
              <a:ext uri="{28A0092B-C50C-407E-A947-70E740481C1C}">
                <a14:useLocalDpi xmlns:a14="http://schemas.microsoft.com/office/drawing/2010/main" val="0"/>
              </a:ext>
            </a:extLst>
          </a:blip>
          <a:srcRect l="10446" b="38396"/>
          <a:stretch/>
        </p:blipFill>
        <p:spPr>
          <a:xfrm>
            <a:off x="9351007" y="3190686"/>
            <a:ext cx="8412480" cy="2577252"/>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EAA319D7-6BB0-7B2F-78E3-F0ADC7CB79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3092088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2">
            <a:extLst>
              <a:ext uri="{FF2B5EF4-FFF2-40B4-BE49-F238E27FC236}">
                <a16:creationId xmlns:a16="http://schemas.microsoft.com/office/drawing/2014/main" id="{BB98E2E7-AF74-786C-19FF-26301899125A}"/>
              </a:ext>
            </a:extLst>
          </p:cNvPr>
          <p:cNvSpPr txBox="1"/>
          <p:nvPr/>
        </p:nvSpPr>
        <p:spPr>
          <a:xfrm>
            <a:off x="6143844" y="2895600"/>
            <a:ext cx="5029197" cy="1015663"/>
          </a:xfrm>
          <a:prstGeom prst="rect">
            <a:avLst/>
          </a:prstGeom>
          <a:noFill/>
        </p:spPr>
        <p:txBody>
          <a:bodyPr wrap="none" rtlCol="0">
            <a:spAutoFit/>
          </a:bodyPr>
          <a:lstStyle/>
          <a:p>
            <a:r>
              <a:rPr lang="en-US" sz="6000" dirty="0">
                <a:solidFill>
                  <a:srgbClr val="002060"/>
                </a:solidFill>
              </a:rPr>
              <a:t>Team Members</a:t>
            </a:r>
          </a:p>
        </p:txBody>
      </p:sp>
      <p:sp>
        <p:nvSpPr>
          <p:cNvPr id="4" name="TextBox 3">
            <a:extLst>
              <a:ext uri="{FF2B5EF4-FFF2-40B4-BE49-F238E27FC236}">
                <a16:creationId xmlns:a16="http://schemas.microsoft.com/office/drawing/2014/main" id="{0F5B8436-04E1-797C-EB0E-D0F797206056}"/>
              </a:ext>
            </a:extLst>
          </p:cNvPr>
          <p:cNvSpPr txBox="1"/>
          <p:nvPr/>
        </p:nvSpPr>
        <p:spPr>
          <a:xfrm>
            <a:off x="3449973" y="1648126"/>
            <a:ext cx="11388054" cy="1015663"/>
          </a:xfrm>
          <a:prstGeom prst="rect">
            <a:avLst/>
          </a:prstGeom>
          <a:noFill/>
        </p:spPr>
        <p:txBody>
          <a:bodyPr wrap="none" rtlCol="0">
            <a:spAutoFit/>
          </a:bodyPr>
          <a:lstStyle/>
          <a:p>
            <a:pPr algn="ctr"/>
            <a:r>
              <a:rPr lang="en-US" sz="6000" dirty="0">
                <a:solidFill>
                  <a:srgbClr val="002060"/>
                </a:solidFill>
              </a:rPr>
              <a:t>Supervisor: Eng. Ahmed Abd El-Latif</a:t>
            </a:r>
          </a:p>
        </p:txBody>
      </p:sp>
      <p:grpSp>
        <p:nvGrpSpPr>
          <p:cNvPr id="56" name="Group 55">
            <a:extLst>
              <a:ext uri="{FF2B5EF4-FFF2-40B4-BE49-F238E27FC236}">
                <a16:creationId xmlns:a16="http://schemas.microsoft.com/office/drawing/2014/main" id="{2CDA9E0A-EDFD-8D1B-B144-CBB4448DDAB4}"/>
              </a:ext>
            </a:extLst>
          </p:cNvPr>
          <p:cNvGrpSpPr/>
          <p:nvPr/>
        </p:nvGrpSpPr>
        <p:grpSpPr>
          <a:xfrm>
            <a:off x="3675116" y="4327740"/>
            <a:ext cx="10287000" cy="4703370"/>
            <a:chOff x="3675116" y="4327740"/>
            <a:chExt cx="10287000" cy="4703370"/>
          </a:xfrm>
          <a:solidFill>
            <a:schemeClr val="bg2"/>
          </a:solidFill>
        </p:grpSpPr>
        <p:pic>
          <p:nvPicPr>
            <p:cNvPr id="10" name="Picture 9">
              <a:extLst>
                <a:ext uri="{FF2B5EF4-FFF2-40B4-BE49-F238E27FC236}">
                  <a16:creationId xmlns:a16="http://schemas.microsoft.com/office/drawing/2014/main" id="{698CE9BB-EB46-C483-35C4-F50970AE8ECE}"/>
                </a:ext>
              </a:extLst>
            </p:cNvPr>
            <p:cNvPicPr>
              <a:picLocks noChangeAspect="1"/>
            </p:cNvPicPr>
            <p:nvPr/>
          </p:nvPicPr>
          <p:blipFill>
            <a:blip r:embed="rId4"/>
            <a:stretch>
              <a:fillRect/>
            </a:stretch>
          </p:blipFill>
          <p:spPr>
            <a:xfrm>
              <a:off x="3675116" y="4327740"/>
              <a:ext cx="10287000" cy="3800475"/>
            </a:xfrm>
            <a:prstGeom prst="rect">
              <a:avLst/>
            </a:prstGeom>
          </p:spPr>
          <p:style>
            <a:lnRef idx="2">
              <a:schemeClr val="dk1"/>
            </a:lnRef>
            <a:fillRef idx="1">
              <a:schemeClr val="lt1"/>
            </a:fillRef>
            <a:effectRef idx="0">
              <a:schemeClr val="dk1"/>
            </a:effectRef>
            <a:fontRef idx="minor">
              <a:schemeClr val="dk1"/>
            </a:fontRef>
          </p:style>
        </p:pic>
        <p:pic>
          <p:nvPicPr>
            <p:cNvPr id="52" name="Picture 51">
              <a:hlinkClick r:id="rId5"/>
              <a:extLst>
                <a:ext uri="{FF2B5EF4-FFF2-40B4-BE49-F238E27FC236}">
                  <a16:creationId xmlns:a16="http://schemas.microsoft.com/office/drawing/2014/main" id="{FF9E7471-7625-C3B4-248A-B3B98291F3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6517" y="8360026"/>
              <a:ext cx="671084" cy="671084"/>
            </a:xfrm>
            <a:prstGeom prst="rect">
              <a:avLst/>
            </a:prstGeom>
          </p:spPr>
          <p:style>
            <a:lnRef idx="2">
              <a:schemeClr val="dk1"/>
            </a:lnRef>
            <a:fillRef idx="1">
              <a:schemeClr val="lt1"/>
            </a:fillRef>
            <a:effectRef idx="0">
              <a:schemeClr val="dk1"/>
            </a:effectRef>
            <a:fontRef idx="minor">
              <a:schemeClr val="dk1"/>
            </a:fontRef>
          </p:style>
        </p:pic>
        <p:pic>
          <p:nvPicPr>
            <p:cNvPr id="53" name="Picture 52">
              <a:hlinkClick r:id="rId7"/>
              <a:extLst>
                <a:ext uri="{FF2B5EF4-FFF2-40B4-BE49-F238E27FC236}">
                  <a16:creationId xmlns:a16="http://schemas.microsoft.com/office/drawing/2014/main" id="{D8D69DF7-4D8B-6F07-2A72-A7ED1F2BA9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54740" y="8360026"/>
              <a:ext cx="671084" cy="671084"/>
            </a:xfrm>
            <a:prstGeom prst="rect">
              <a:avLst/>
            </a:prstGeom>
          </p:spPr>
          <p:style>
            <a:lnRef idx="2">
              <a:schemeClr val="dk1"/>
            </a:lnRef>
            <a:fillRef idx="1">
              <a:schemeClr val="lt1"/>
            </a:fillRef>
            <a:effectRef idx="0">
              <a:schemeClr val="dk1"/>
            </a:effectRef>
            <a:fontRef idx="minor">
              <a:schemeClr val="dk1"/>
            </a:fontRef>
          </p:style>
        </p:pic>
        <p:pic>
          <p:nvPicPr>
            <p:cNvPr id="54" name="Picture 53">
              <a:hlinkClick r:id="rId8"/>
              <a:extLst>
                <a:ext uri="{FF2B5EF4-FFF2-40B4-BE49-F238E27FC236}">
                  <a16:creationId xmlns:a16="http://schemas.microsoft.com/office/drawing/2014/main" id="{427FE2CD-8229-9B12-10D7-85DBA98D0F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82963" y="8360026"/>
              <a:ext cx="671084" cy="671084"/>
            </a:xfrm>
            <a:prstGeom prst="rect">
              <a:avLst/>
            </a:prstGeom>
          </p:spPr>
          <p:style>
            <a:lnRef idx="2">
              <a:schemeClr val="dk1"/>
            </a:lnRef>
            <a:fillRef idx="1">
              <a:schemeClr val="lt1"/>
            </a:fillRef>
            <a:effectRef idx="0">
              <a:schemeClr val="dk1"/>
            </a:effectRef>
            <a:fontRef idx="minor">
              <a:schemeClr val="dk1"/>
            </a:fontRef>
          </p:style>
        </p:pic>
        <p:pic>
          <p:nvPicPr>
            <p:cNvPr id="55" name="Picture 54">
              <a:hlinkClick r:id="rId9"/>
              <a:extLst>
                <a:ext uri="{FF2B5EF4-FFF2-40B4-BE49-F238E27FC236}">
                  <a16:creationId xmlns:a16="http://schemas.microsoft.com/office/drawing/2014/main" id="{48242E6B-FEA4-2636-AB3A-26026FC4C9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18462" y="8360026"/>
              <a:ext cx="671084" cy="671084"/>
            </a:xfrm>
            <a:prstGeom prst="rect">
              <a:avLst/>
            </a:prstGeom>
          </p:spPr>
          <p:style>
            <a:lnRef idx="2">
              <a:schemeClr val="dk1"/>
            </a:lnRef>
            <a:fillRef idx="1">
              <a:schemeClr val="lt1"/>
            </a:fillRef>
            <a:effectRef idx="0">
              <a:schemeClr val="dk1"/>
            </a:effectRef>
            <a:fontRef idx="minor">
              <a:schemeClr val="dk1"/>
            </a:fontRef>
          </p:style>
        </p:pic>
      </p:grpSp>
      <p:pic>
        <p:nvPicPr>
          <p:cNvPr id="2" name="Picture 1" descr="A logo with a globe and a graduation cap&#10;&#10;Description automatically generated">
            <a:extLst>
              <a:ext uri="{FF2B5EF4-FFF2-40B4-BE49-F238E27FC236}">
                <a16:creationId xmlns:a16="http://schemas.microsoft.com/office/drawing/2014/main" id="{D949A226-AA0D-18EA-82FC-0BA50A154E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406604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5. Read Returns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5"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4" name="Picture 3">
            <a:extLst>
              <a:ext uri="{FF2B5EF4-FFF2-40B4-BE49-F238E27FC236}">
                <a16:creationId xmlns:a16="http://schemas.microsoft.com/office/drawing/2014/main" id="{3372CCCE-906B-3F3F-AE7F-C07C4DAC30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7248" y="4391442"/>
            <a:ext cx="10953493" cy="4925385"/>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364099D6-8BDF-39F3-E777-8D7ED6D47A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178429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3223463"/>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5.1 Understand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2600"/>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4154915"/>
            <a:ext cx="8900160" cy="510338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rows in this dataset is 1079.</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3 columns.</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No nulls in this dataset and datatypes doesn’t need to be modified.</a:t>
            </a:r>
          </a:p>
          <a:p>
            <a:pPr marL="800100" indent="-571500">
              <a:lnSpc>
                <a:spcPct val="115000"/>
              </a:lnSpc>
              <a:spcAft>
                <a:spcPts val="1000"/>
              </a:spcAft>
              <a:buFont typeface="Arial" panose="020B0604020202020204" pitchFamily="34" charset="0"/>
              <a:buChar char="•"/>
            </a:pPr>
            <a:r>
              <a:rPr lang="en-US" sz="4400" dirty="0">
                <a:solidFill>
                  <a:srgbClr val="002060"/>
                </a:solidFill>
              </a:rPr>
              <a:t>Contains 3 String Datatypes. </a:t>
            </a:r>
          </a:p>
        </p:txBody>
      </p:sp>
      <p:pic>
        <p:nvPicPr>
          <p:cNvPr id="4" name="Picture 3">
            <a:extLst>
              <a:ext uri="{FF2B5EF4-FFF2-40B4-BE49-F238E27FC236}">
                <a16:creationId xmlns:a16="http://schemas.microsoft.com/office/drawing/2014/main" id="{957755D4-7AEF-FD54-43C6-6441F3C6D3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25200" y="3200779"/>
            <a:ext cx="4800600" cy="6590921"/>
          </a:xfrm>
          <a:prstGeom prst="rect">
            <a:avLst/>
          </a:prstGeom>
        </p:spPr>
      </p:pic>
      <p:pic>
        <p:nvPicPr>
          <p:cNvPr id="5" name="Picture 4" descr="A logo with a globe and a graduation cap&#10;&#10;Description automatically generated">
            <a:extLst>
              <a:ext uri="{FF2B5EF4-FFF2-40B4-BE49-F238E27FC236}">
                <a16:creationId xmlns:a16="http://schemas.microsoft.com/office/drawing/2014/main" id="{4F3511D6-3623-F7C4-8EC0-6F8A303B4D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377789932"/>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447800" y="3277315"/>
            <a:ext cx="16215360" cy="1600375"/>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Importing the needed libraries (Matplotlib, Seaborn) to start the process of data cleaning.</a:t>
            </a:r>
          </a:p>
        </p:txBody>
      </p:sp>
      <p:sp>
        <p:nvSpPr>
          <p:cNvPr id="9" name="TextBox 8">
            <a:extLst>
              <a:ext uri="{FF2B5EF4-FFF2-40B4-BE49-F238E27FC236}">
                <a16:creationId xmlns:a16="http://schemas.microsoft.com/office/drawing/2014/main" id="{85BF0B3A-0952-A35C-DF14-DE2EB085D3B6}"/>
              </a:ext>
            </a:extLst>
          </p:cNvPr>
          <p:cNvSpPr txBox="1"/>
          <p:nvPr/>
        </p:nvSpPr>
        <p:spPr>
          <a:xfrm>
            <a:off x="4148802" y="1352371"/>
            <a:ext cx="9871998" cy="1200329"/>
          </a:xfrm>
          <a:prstGeom prst="rect">
            <a:avLst/>
          </a:prstGeom>
          <a:noFill/>
        </p:spPr>
        <p:txBody>
          <a:bodyPr wrap="none" rtlCol="0">
            <a:spAutoFit/>
          </a:bodyPr>
          <a:lstStyle/>
          <a:p>
            <a:r>
              <a:rPr lang="en-US" sz="7200" dirty="0">
                <a:solidFill>
                  <a:srgbClr val="002060"/>
                </a:solidFill>
              </a:rPr>
              <a:t>Exploratory Data Analysis</a:t>
            </a:r>
          </a:p>
        </p:txBody>
      </p:sp>
      <p:pic>
        <p:nvPicPr>
          <p:cNvPr id="4" name="Content Placeholder 7">
            <a:extLst>
              <a:ext uri="{FF2B5EF4-FFF2-40B4-BE49-F238E27FC236}">
                <a16:creationId xmlns:a16="http://schemas.microsoft.com/office/drawing/2014/main" id="{98A62C9E-6514-0DBD-B36E-25D2A5BF28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4509" y="5659169"/>
            <a:ext cx="11658981" cy="1719488"/>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FE71D7CA-67BF-FEE6-E080-53B49DA457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120682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C13AD358-1E46-1174-2FE0-FFC1C7867C6F}"/>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B0A05D09-4C63-B328-86FC-B67FB6C3636D}"/>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a:solidFill>
                  <a:srgbClr val="002060"/>
                </a:solidFill>
                <a:latin typeface="+mn-lt"/>
                <a:ea typeface="+mn-ea"/>
                <a:cs typeface="+mn-cs"/>
              </a:rPr>
              <a:t>Exploratory Data Analysis</a:t>
            </a:r>
            <a:endParaRPr lang="en-US" sz="7200" dirty="0">
              <a:solidFill>
                <a:srgbClr val="002060"/>
              </a:solidFill>
              <a:latin typeface="+mn-lt"/>
              <a:ea typeface="+mn-ea"/>
              <a:cs typeface="+mn-cs"/>
            </a:endParaRPr>
          </a:p>
        </p:txBody>
      </p:sp>
      <p:sp>
        <p:nvSpPr>
          <p:cNvPr id="5" name="TextBox 4"/>
          <p:cNvSpPr txBox="1"/>
          <p:nvPr/>
        </p:nvSpPr>
        <p:spPr>
          <a:xfrm>
            <a:off x="1143000" y="3486015"/>
            <a:ext cx="152400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The top 10 customers according to the highest sales achieved are presented in this cell.</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5143494"/>
            <a:ext cx="9753600" cy="4114805"/>
          </a:xfrm>
          <a:prstGeom prst="rect">
            <a:avLst/>
          </a:prstGeom>
        </p:spPr>
      </p:pic>
      <p:pic>
        <p:nvPicPr>
          <p:cNvPr id="2" name="Picture 1" descr="A logo with a globe and a graduation cap&#10;&#10;Description automatically generated">
            <a:extLst>
              <a:ext uri="{FF2B5EF4-FFF2-40B4-BE49-F238E27FC236}">
                <a16:creationId xmlns:a16="http://schemas.microsoft.com/office/drawing/2014/main" id="{8F9E05E1-AEB5-2EF5-FC17-F1DCE0583B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563771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220E405B-B21B-08E0-C8D6-3DFA4390E1F2}"/>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2" name="Title 1"/>
          <p:cNvSpPr>
            <a:spLocks noGrp="1"/>
          </p:cNvSpPr>
          <p:nvPr>
            <p:ph type="title"/>
          </p:nvPr>
        </p:nvSpPr>
        <p:spPr>
          <a:xfrm>
            <a:off x="4038600" y="1332590"/>
            <a:ext cx="9831511" cy="1228460"/>
          </a:xfrm>
        </p:spPr>
        <p:txBody>
          <a:bodyPr>
            <a:normAutofit/>
          </a:bodyPr>
          <a:lstStyle/>
          <a:p>
            <a:r>
              <a:rPr lang="en-US" sz="7200" dirty="0">
                <a:solidFill>
                  <a:srgbClr val="002060"/>
                </a:solidFill>
                <a:latin typeface="+mn-lt"/>
                <a:ea typeface="+mn-ea"/>
                <a:cs typeface="+mn-cs"/>
              </a:rPr>
              <a:t>Exploratory Data Analysis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1461" y="3213183"/>
            <a:ext cx="7944539" cy="6447078"/>
          </a:xfrm>
          <a:prstGeom prst="rect">
            <a:avLst/>
          </a:prstGeom>
        </p:spPr>
      </p:pic>
      <p:sp>
        <p:nvSpPr>
          <p:cNvPr id="7" name="TextBox 6"/>
          <p:cNvSpPr txBox="1"/>
          <p:nvPr/>
        </p:nvSpPr>
        <p:spPr>
          <a:xfrm>
            <a:off x="762000" y="4229100"/>
            <a:ext cx="8229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solidFill>
                  <a:srgbClr val="002060"/>
                </a:solidFill>
              </a:rPr>
              <a:t>Boxplot that shows the distribution of sales for different ship mode categories.</a:t>
            </a:r>
          </a:p>
          <a:p>
            <a:pPr marL="571500" indent="-571500">
              <a:buFont typeface="Arial" panose="020B0604020202020204" pitchFamily="34" charset="0"/>
              <a:buChar char="•"/>
            </a:pPr>
            <a:r>
              <a:rPr lang="en-US" sz="4400" dirty="0">
                <a:solidFill>
                  <a:srgbClr val="002060"/>
                </a:solidFill>
              </a:rPr>
              <a:t>Higher sales in the standard class shipping mode.</a:t>
            </a:r>
          </a:p>
        </p:txBody>
      </p:sp>
      <p:sp>
        <p:nvSpPr>
          <p:cNvPr id="6" name="TextBox 5">
            <a:extLst>
              <a:ext uri="{FF2B5EF4-FFF2-40B4-BE49-F238E27FC236}">
                <a16:creationId xmlns:a16="http://schemas.microsoft.com/office/drawing/2014/main" id="{A3948485-40F5-1586-A2C1-3D5183D9794A}"/>
              </a:ext>
            </a:extLst>
          </p:cNvPr>
          <p:cNvSpPr txBox="1"/>
          <p:nvPr/>
        </p:nvSpPr>
        <p:spPr>
          <a:xfrm>
            <a:off x="533400" y="3396189"/>
            <a:ext cx="6096000" cy="825291"/>
          </a:xfrm>
          <a:prstGeom prst="rect">
            <a:avLst/>
          </a:prstGeom>
          <a:noFill/>
        </p:spPr>
        <p:txBody>
          <a:bodyPr wrap="square" rtlCol="0">
            <a:spAutoFit/>
          </a:bodyPr>
          <a:lstStyle/>
          <a:p>
            <a:pPr marL="971550" marR="0" indent="-742950">
              <a:lnSpc>
                <a:spcPct val="115000"/>
              </a:lnSpc>
              <a:spcBef>
                <a:spcPts val="0"/>
              </a:spcBef>
              <a:spcAft>
                <a:spcPts val="1000"/>
              </a:spcAft>
              <a:buFont typeface="+mj-lt"/>
              <a:buAutoNum type="arabicPeriod"/>
            </a:pPr>
            <a:r>
              <a:rPr lang="en-US" sz="4400" dirty="0">
                <a:solidFill>
                  <a:srgbClr val="002060"/>
                </a:solidFill>
              </a:rPr>
              <a:t>Ship Mode vs. Sales:</a:t>
            </a:r>
          </a:p>
        </p:txBody>
      </p:sp>
      <p:pic>
        <p:nvPicPr>
          <p:cNvPr id="3" name="Picture 2" descr="A logo with a globe and a graduation cap&#10;&#10;Description automatically generated">
            <a:extLst>
              <a:ext uri="{FF2B5EF4-FFF2-40B4-BE49-F238E27FC236}">
                <a16:creationId xmlns:a16="http://schemas.microsoft.com/office/drawing/2014/main" id="{31B69DDF-1321-E69B-83B5-EA9953FF3A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5821935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50F72A1D-CC01-1A7B-BB1E-BE605E2B626E}"/>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Title 1"/>
          <p:cNvSpPr>
            <a:spLocks noGrp="1"/>
          </p:cNvSpPr>
          <p:nvPr>
            <p:ph type="title"/>
          </p:nvPr>
        </p:nvSpPr>
        <p:spPr>
          <a:xfrm>
            <a:off x="4114800" y="1333500"/>
            <a:ext cx="9706078" cy="1228460"/>
          </a:xfrm>
        </p:spPr>
        <p:txBody>
          <a:bodyPr>
            <a:normAutofit/>
          </a:bodyPr>
          <a:lstStyle/>
          <a:p>
            <a:r>
              <a:rPr lang="en-US" sz="7200" dirty="0">
                <a:solidFill>
                  <a:srgbClr val="002060"/>
                </a:solidFill>
                <a:latin typeface="+mn-lt"/>
                <a:ea typeface="+mn-ea"/>
                <a:cs typeface="+mn-cs"/>
              </a:rPr>
              <a:t>Exploratory Data Analysis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7400" y="3086100"/>
            <a:ext cx="7818798" cy="6492803"/>
          </a:xfrm>
          <a:prstGeom prst="rect">
            <a:avLst/>
          </a:prstGeom>
        </p:spPr>
      </p:pic>
      <p:sp>
        <p:nvSpPr>
          <p:cNvPr id="5" name="Rectangle 4"/>
          <p:cNvSpPr/>
          <p:nvPr/>
        </p:nvSpPr>
        <p:spPr>
          <a:xfrm>
            <a:off x="791802" y="4400133"/>
            <a:ext cx="8763000" cy="2800767"/>
          </a:xfrm>
          <a:prstGeom prst="rect">
            <a:avLst/>
          </a:prstGeom>
        </p:spPr>
        <p:txBody>
          <a:bodyPr wrap="square">
            <a:spAutoFit/>
          </a:bodyPr>
          <a:lstStyle/>
          <a:p>
            <a:pPr marL="571500" indent="-571500">
              <a:buFont typeface="Arial" panose="020B0604020202020204" pitchFamily="34" charset="0"/>
              <a:buChar char="•"/>
            </a:pPr>
            <a:r>
              <a:rPr lang="en-US" sz="4400" dirty="0">
                <a:solidFill>
                  <a:srgbClr val="002060"/>
                </a:solidFill>
              </a:rPr>
              <a:t>Boxplot that shows the distribution of sales for each segment. </a:t>
            </a:r>
          </a:p>
          <a:p>
            <a:pPr marL="571500" indent="-571500">
              <a:buFont typeface="Arial" panose="020B0604020202020204" pitchFamily="34" charset="0"/>
              <a:buChar char="•"/>
            </a:pPr>
            <a:r>
              <a:rPr lang="en-US" sz="4400" dirty="0">
                <a:solidFill>
                  <a:srgbClr val="002060"/>
                </a:solidFill>
              </a:rPr>
              <a:t>Higher sales in the consumer segment </a:t>
            </a:r>
          </a:p>
        </p:txBody>
      </p:sp>
      <p:sp>
        <p:nvSpPr>
          <p:cNvPr id="6" name="TextBox 5">
            <a:extLst>
              <a:ext uri="{FF2B5EF4-FFF2-40B4-BE49-F238E27FC236}">
                <a16:creationId xmlns:a16="http://schemas.microsoft.com/office/drawing/2014/main" id="{5F9DE9A3-090D-A24C-1093-B33D5B581454}"/>
              </a:ext>
            </a:extLst>
          </p:cNvPr>
          <p:cNvSpPr txBox="1"/>
          <p:nvPr/>
        </p:nvSpPr>
        <p:spPr>
          <a:xfrm>
            <a:off x="533400" y="3396189"/>
            <a:ext cx="6096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  Segment vs. Sales:</a:t>
            </a:r>
          </a:p>
        </p:txBody>
      </p:sp>
      <p:pic>
        <p:nvPicPr>
          <p:cNvPr id="7" name="Picture 6" descr="A logo with a globe and a graduation cap&#10;&#10;Description automatically generated">
            <a:extLst>
              <a:ext uri="{FF2B5EF4-FFF2-40B4-BE49-F238E27FC236}">
                <a16:creationId xmlns:a16="http://schemas.microsoft.com/office/drawing/2014/main" id="{309B86F6-0EE9-2C05-3CD8-40B37CD3E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696965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4A6DBF5-1C17-6872-2EA5-CA680BF9DF05}"/>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Title 1"/>
          <p:cNvSpPr>
            <a:spLocks noGrp="1"/>
          </p:cNvSpPr>
          <p:nvPr>
            <p:ph type="title"/>
          </p:nvPr>
        </p:nvSpPr>
        <p:spPr>
          <a:xfrm>
            <a:off x="4114800" y="1333500"/>
            <a:ext cx="9696410" cy="1228460"/>
          </a:xfrm>
        </p:spPr>
        <p:txBody>
          <a:bodyPr>
            <a:normAutofit/>
          </a:bodyPr>
          <a:lstStyle/>
          <a:p>
            <a:r>
              <a:rPr lang="en-US" sz="7200" dirty="0">
                <a:solidFill>
                  <a:srgbClr val="002060"/>
                </a:solidFill>
                <a:latin typeface="+mn-lt"/>
                <a:ea typeface="+mn-ea"/>
                <a:cs typeface="+mn-cs"/>
              </a:rPr>
              <a:t>Exploratory Data Analysis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3086100"/>
            <a:ext cx="10953746" cy="6553200"/>
          </a:xfrm>
          <a:prstGeom prst="rect">
            <a:avLst/>
          </a:prstGeom>
        </p:spPr>
      </p:pic>
      <p:sp>
        <p:nvSpPr>
          <p:cNvPr id="5" name="TextBox 4"/>
          <p:cNvSpPr txBox="1"/>
          <p:nvPr/>
        </p:nvSpPr>
        <p:spPr>
          <a:xfrm>
            <a:off x="803274" y="4285208"/>
            <a:ext cx="5556251" cy="4154984"/>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sales distribution by each category.</a:t>
            </a:r>
          </a:p>
          <a:p>
            <a:pPr marL="428625" indent="-428625">
              <a:buFont typeface="Arial" panose="020B0604020202020204" pitchFamily="34" charset="0"/>
              <a:buChar char="•"/>
            </a:pPr>
            <a:r>
              <a:rPr lang="en-US" sz="4400" dirty="0">
                <a:solidFill>
                  <a:srgbClr val="002060"/>
                </a:solidFill>
              </a:rPr>
              <a:t>Highest sales are achieved in the technology category.</a:t>
            </a:r>
          </a:p>
        </p:txBody>
      </p:sp>
      <p:sp>
        <p:nvSpPr>
          <p:cNvPr id="6" name="TextBox 5">
            <a:extLst>
              <a:ext uri="{FF2B5EF4-FFF2-40B4-BE49-F238E27FC236}">
                <a16:creationId xmlns:a16="http://schemas.microsoft.com/office/drawing/2014/main" id="{EC37E93C-D603-F4FE-1D73-DA10497CEDAA}"/>
              </a:ext>
            </a:extLst>
          </p:cNvPr>
          <p:cNvSpPr txBox="1"/>
          <p:nvPr/>
        </p:nvSpPr>
        <p:spPr>
          <a:xfrm>
            <a:off x="533400" y="3396189"/>
            <a:ext cx="6096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  Category vs. Sales</a:t>
            </a:r>
          </a:p>
        </p:txBody>
      </p:sp>
      <p:pic>
        <p:nvPicPr>
          <p:cNvPr id="7" name="Picture 6" descr="A logo with a globe and a graduation cap&#10;&#10;Description automatically generated">
            <a:extLst>
              <a:ext uri="{FF2B5EF4-FFF2-40B4-BE49-F238E27FC236}">
                <a16:creationId xmlns:a16="http://schemas.microsoft.com/office/drawing/2014/main" id="{2DC617A7-6F6E-1108-1035-22646B68B6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437413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18ACE04-4506-2F39-2B8C-053A24A4E7F5}"/>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Title 1"/>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195" y="4643790"/>
            <a:ext cx="14325600" cy="5452710"/>
          </a:xfrm>
          <a:prstGeom prst="rect">
            <a:avLst/>
          </a:prstGeom>
        </p:spPr>
      </p:pic>
      <p:sp>
        <p:nvSpPr>
          <p:cNvPr id="5" name="TextBox 4"/>
          <p:cNvSpPr txBox="1"/>
          <p:nvPr/>
        </p:nvSpPr>
        <p:spPr>
          <a:xfrm>
            <a:off x="762000" y="3197240"/>
            <a:ext cx="168402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sales distribution by each sub-category.</a:t>
            </a:r>
          </a:p>
          <a:p>
            <a:pPr marL="428625" indent="-428625">
              <a:buFont typeface="Arial" panose="020B0604020202020204" pitchFamily="34" charset="0"/>
              <a:buChar char="•"/>
            </a:pPr>
            <a:r>
              <a:rPr lang="en-US" sz="4400" dirty="0">
                <a:solidFill>
                  <a:srgbClr val="002060"/>
                </a:solidFill>
              </a:rPr>
              <a:t>Highest sales are achieved in the tables sub-category.</a:t>
            </a:r>
          </a:p>
        </p:txBody>
      </p:sp>
      <p:sp>
        <p:nvSpPr>
          <p:cNvPr id="6" name="TextBox 5">
            <a:extLst>
              <a:ext uri="{FF2B5EF4-FFF2-40B4-BE49-F238E27FC236}">
                <a16:creationId xmlns:a16="http://schemas.microsoft.com/office/drawing/2014/main" id="{AD7B7127-8733-9C5C-51B3-B887553FDC8F}"/>
              </a:ext>
            </a:extLst>
          </p:cNvPr>
          <p:cNvSpPr txBox="1"/>
          <p:nvPr/>
        </p:nvSpPr>
        <p:spPr>
          <a:xfrm>
            <a:off x="538658" y="2450135"/>
            <a:ext cx="9214941"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  Sub-Category vs. Sales</a:t>
            </a:r>
          </a:p>
        </p:txBody>
      </p:sp>
      <p:pic>
        <p:nvPicPr>
          <p:cNvPr id="7" name="Picture 6" descr="A logo with a globe and a graduation cap&#10;&#10;Description automatically generated">
            <a:extLst>
              <a:ext uri="{FF2B5EF4-FFF2-40B4-BE49-F238E27FC236}">
                <a16:creationId xmlns:a16="http://schemas.microsoft.com/office/drawing/2014/main" id="{EBAC36D7-33B2-13C6-677F-66756F82A3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980842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9A6897E-64DD-407D-D092-FB003980D43B}"/>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758" t="34360" r="3147" b="1412"/>
          <a:stretch/>
        </p:blipFill>
        <p:spPr>
          <a:xfrm>
            <a:off x="6400799" y="3619500"/>
            <a:ext cx="11678629" cy="5029203"/>
          </a:xfrm>
          <a:prstGeom prst="rect">
            <a:avLst/>
          </a:prstGeom>
        </p:spPr>
      </p:pic>
      <p:sp>
        <p:nvSpPr>
          <p:cNvPr id="5" name="TextBox 4"/>
          <p:cNvSpPr txBox="1"/>
          <p:nvPr/>
        </p:nvSpPr>
        <p:spPr>
          <a:xfrm>
            <a:off x="533400" y="4149072"/>
            <a:ext cx="6467781" cy="4154984"/>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Profit distribution by each category.</a:t>
            </a:r>
          </a:p>
          <a:p>
            <a:pPr marL="428625" indent="-428625">
              <a:buFont typeface="Arial" panose="020B0604020202020204" pitchFamily="34" charset="0"/>
              <a:buChar char="•"/>
            </a:pPr>
            <a:r>
              <a:rPr lang="en-US" sz="4400" dirty="0">
                <a:solidFill>
                  <a:srgbClr val="002060"/>
                </a:solidFill>
              </a:rPr>
              <a:t>Highest Profits are achieved in the technology sub-category.</a:t>
            </a:r>
          </a:p>
        </p:txBody>
      </p:sp>
      <p:sp>
        <p:nvSpPr>
          <p:cNvPr id="6" name="Title 1">
            <a:extLst>
              <a:ext uri="{FF2B5EF4-FFF2-40B4-BE49-F238E27FC236}">
                <a16:creationId xmlns:a16="http://schemas.microsoft.com/office/drawing/2014/main" id="{FF42E21B-A20E-389B-9832-B6A9B87A6C53}"/>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rgbClr val="002060"/>
                </a:solidFill>
                <a:latin typeface="+mn-lt"/>
                <a:ea typeface="+mn-ea"/>
                <a:cs typeface="+mn-cs"/>
              </a:rPr>
              <a:t>Exploratory Data Analysis</a:t>
            </a:r>
          </a:p>
        </p:txBody>
      </p:sp>
      <p:sp>
        <p:nvSpPr>
          <p:cNvPr id="9" name="TextBox 8">
            <a:extLst>
              <a:ext uri="{FF2B5EF4-FFF2-40B4-BE49-F238E27FC236}">
                <a16:creationId xmlns:a16="http://schemas.microsoft.com/office/drawing/2014/main" id="{CDD946A1-047C-75B2-5DEA-B749AC936695}"/>
              </a:ext>
            </a:extLst>
          </p:cNvPr>
          <p:cNvSpPr txBox="1"/>
          <p:nvPr/>
        </p:nvSpPr>
        <p:spPr>
          <a:xfrm>
            <a:off x="533400" y="3396189"/>
            <a:ext cx="6096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5. Category vs. Profit:</a:t>
            </a:r>
          </a:p>
        </p:txBody>
      </p:sp>
      <p:pic>
        <p:nvPicPr>
          <p:cNvPr id="2" name="Picture 1" descr="A logo with a globe and a graduation cap&#10;&#10;Description automatically generated">
            <a:extLst>
              <a:ext uri="{FF2B5EF4-FFF2-40B4-BE49-F238E27FC236}">
                <a16:creationId xmlns:a16="http://schemas.microsoft.com/office/drawing/2014/main" id="{73DA6219-792D-EB7B-AD31-538C3343D7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545617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14C5B3D7-F101-88E9-4893-B4AAC4E9C883}"/>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5" name="TextBox 4"/>
          <p:cNvSpPr txBox="1"/>
          <p:nvPr/>
        </p:nvSpPr>
        <p:spPr>
          <a:xfrm>
            <a:off x="490279" y="4245477"/>
            <a:ext cx="6596319" cy="4154984"/>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Profit Margin by each category.</a:t>
            </a:r>
          </a:p>
          <a:p>
            <a:pPr marL="428625" indent="-428625">
              <a:buFont typeface="Arial" panose="020B0604020202020204" pitchFamily="34" charset="0"/>
              <a:buChar char="•"/>
            </a:pPr>
            <a:r>
              <a:rPr lang="en-US" sz="4400" dirty="0">
                <a:solidFill>
                  <a:srgbClr val="002060"/>
                </a:solidFill>
              </a:rPr>
              <a:t>Highest Profit Margins are achieved in the office suppliers category.</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346" t="32063" r="-1"/>
          <a:stretch/>
        </p:blipFill>
        <p:spPr>
          <a:xfrm>
            <a:off x="7086598" y="3443046"/>
            <a:ext cx="10863520" cy="5505993"/>
          </a:xfrm>
          <a:prstGeom prst="rect">
            <a:avLst/>
          </a:prstGeom>
        </p:spPr>
      </p:pic>
      <p:sp>
        <p:nvSpPr>
          <p:cNvPr id="8" name="Title 1">
            <a:extLst>
              <a:ext uri="{FF2B5EF4-FFF2-40B4-BE49-F238E27FC236}">
                <a16:creationId xmlns:a16="http://schemas.microsoft.com/office/drawing/2014/main" id="{099F221F-D847-8437-C42A-D1551919C556}"/>
              </a:ext>
            </a:extLst>
          </p:cNvPr>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sp>
        <p:nvSpPr>
          <p:cNvPr id="9" name="TextBox 8">
            <a:extLst>
              <a:ext uri="{FF2B5EF4-FFF2-40B4-BE49-F238E27FC236}">
                <a16:creationId xmlns:a16="http://schemas.microsoft.com/office/drawing/2014/main" id="{53F04349-1A99-E7AC-E6BF-9943AED86411}"/>
              </a:ext>
            </a:extLst>
          </p:cNvPr>
          <p:cNvSpPr txBox="1"/>
          <p:nvPr/>
        </p:nvSpPr>
        <p:spPr>
          <a:xfrm>
            <a:off x="228600" y="3369989"/>
            <a:ext cx="8382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6. Category vs. Profit Margin%:</a:t>
            </a:r>
          </a:p>
        </p:txBody>
      </p:sp>
      <p:pic>
        <p:nvPicPr>
          <p:cNvPr id="2" name="Picture 1" descr="A logo with a globe and a graduation cap&#10;&#10;Description automatically generated">
            <a:extLst>
              <a:ext uri="{FF2B5EF4-FFF2-40B4-BE49-F238E27FC236}">
                <a16:creationId xmlns:a16="http://schemas.microsoft.com/office/drawing/2014/main" id="{0118DCEA-E1D8-FDF2-BEE8-1C998DB20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80BC3511-6059-1B92-8F10-30F1E27964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1" y="159841"/>
            <a:ext cx="3048000" cy="1935659"/>
          </a:xfrm>
          <a:prstGeom prst="rect">
            <a:avLst/>
          </a:prstGeom>
        </p:spPr>
      </p:pic>
    </p:spTree>
    <p:extLst>
      <p:ext uri="{BB962C8B-B14F-4D97-AF65-F5344CB8AC3E}">
        <p14:creationId xmlns:p14="http://schemas.microsoft.com/office/powerpoint/2010/main" val="3705920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3771895" y="3238500"/>
            <a:ext cx="10744200" cy="4832092"/>
          </a:xfrm>
          <a:prstGeom prst="rect">
            <a:avLst/>
          </a:prstGeom>
          <a:noFill/>
        </p:spPr>
        <p:txBody>
          <a:bodyPr wrap="square" rtlCol="0">
            <a:spAutoFit/>
          </a:bodyPr>
          <a:lstStyle/>
          <a:p>
            <a:pPr marL="571500" indent="-571500">
              <a:buFont typeface="Wingdings" panose="05000000000000000000" pitchFamily="2" charset="2"/>
              <a:buChar char="§"/>
            </a:pPr>
            <a:r>
              <a:rPr lang="en-US" sz="4400" dirty="0">
                <a:solidFill>
                  <a:srgbClr val="002060"/>
                </a:solidFill>
              </a:rPr>
              <a:t>Introduction to Data Analysis.</a:t>
            </a:r>
          </a:p>
          <a:p>
            <a:pPr marL="571500" indent="-571500">
              <a:buFont typeface="Wingdings" panose="05000000000000000000" pitchFamily="2" charset="2"/>
              <a:buChar char="§"/>
            </a:pPr>
            <a:r>
              <a:rPr lang="en-US" sz="4400" dirty="0">
                <a:solidFill>
                  <a:srgbClr val="002060"/>
                </a:solidFill>
              </a:rPr>
              <a:t>Tools For Data Analysis.</a:t>
            </a:r>
          </a:p>
          <a:p>
            <a:pPr marL="571500" indent="-571500">
              <a:buFont typeface="Wingdings" panose="05000000000000000000" pitchFamily="2" charset="2"/>
              <a:buChar char="§"/>
            </a:pPr>
            <a:r>
              <a:rPr lang="en-US" sz="4400" dirty="0">
                <a:solidFill>
                  <a:srgbClr val="002060"/>
                </a:solidFill>
              </a:rPr>
              <a:t>Dataset Overview</a:t>
            </a:r>
            <a:endParaRPr lang="en-US" dirty="0">
              <a:solidFill>
                <a:srgbClr val="002060"/>
              </a:solidFill>
            </a:endParaRPr>
          </a:p>
          <a:p>
            <a:pPr marL="571500" indent="-571500">
              <a:buFont typeface="Wingdings" panose="05000000000000000000" pitchFamily="2" charset="2"/>
              <a:buChar char="§"/>
            </a:pPr>
            <a:r>
              <a:rPr lang="en-US" sz="4400" dirty="0">
                <a:solidFill>
                  <a:srgbClr val="002060"/>
                </a:solidFill>
              </a:rPr>
              <a:t>Project Steps</a:t>
            </a:r>
          </a:p>
          <a:p>
            <a:pPr marL="571500" indent="-571500">
              <a:buFont typeface="Wingdings" panose="05000000000000000000" pitchFamily="2" charset="2"/>
              <a:buChar char="§"/>
            </a:pPr>
            <a:r>
              <a:rPr lang="en-US" sz="4400" dirty="0">
                <a:solidFill>
                  <a:srgbClr val="002060"/>
                </a:solidFill>
              </a:rPr>
              <a:t>Data Cleaning &amp; preparation (Using Python)</a:t>
            </a:r>
          </a:p>
          <a:p>
            <a:pPr marL="571500" indent="-571500">
              <a:buFont typeface="Wingdings" panose="05000000000000000000" pitchFamily="2" charset="2"/>
              <a:buChar char="§"/>
            </a:pPr>
            <a:r>
              <a:rPr lang="en-US" sz="4400" dirty="0">
                <a:solidFill>
                  <a:srgbClr val="002060"/>
                </a:solidFill>
              </a:rPr>
              <a:t>Exploratory Data Analysis</a:t>
            </a:r>
          </a:p>
          <a:p>
            <a:pPr marL="571500" indent="-571500">
              <a:buFont typeface="Wingdings" panose="05000000000000000000" pitchFamily="2" charset="2"/>
              <a:buChar char="§"/>
            </a:pPr>
            <a:r>
              <a:rPr lang="en-US" sz="4400" dirty="0">
                <a:solidFill>
                  <a:srgbClr val="002060"/>
                </a:solidFill>
              </a:rPr>
              <a:t>Reporting Visualization</a:t>
            </a:r>
          </a:p>
        </p:txBody>
      </p:sp>
      <p:sp>
        <p:nvSpPr>
          <p:cNvPr id="9" name="TextBox 8">
            <a:extLst>
              <a:ext uri="{FF2B5EF4-FFF2-40B4-BE49-F238E27FC236}">
                <a16:creationId xmlns:a16="http://schemas.microsoft.com/office/drawing/2014/main" id="{85BF0B3A-0952-A35C-DF14-DE2EB085D3B6}"/>
              </a:ext>
            </a:extLst>
          </p:cNvPr>
          <p:cNvSpPr txBox="1"/>
          <p:nvPr/>
        </p:nvSpPr>
        <p:spPr>
          <a:xfrm>
            <a:off x="1012021" y="1830523"/>
            <a:ext cx="4626779" cy="1200329"/>
          </a:xfrm>
          <a:prstGeom prst="rect">
            <a:avLst/>
          </a:prstGeom>
          <a:noFill/>
        </p:spPr>
        <p:txBody>
          <a:bodyPr wrap="none" rtlCol="0">
            <a:spAutoFit/>
          </a:bodyPr>
          <a:lstStyle/>
          <a:p>
            <a:r>
              <a:rPr lang="en-US" sz="7200" dirty="0">
                <a:solidFill>
                  <a:srgbClr val="002060"/>
                </a:solidFill>
              </a:rPr>
              <a:t>Main Points</a:t>
            </a:r>
          </a:p>
        </p:txBody>
      </p:sp>
      <p:pic>
        <p:nvPicPr>
          <p:cNvPr id="3" name="Picture 2" descr="A logo with a globe and a graduation cap&#10;&#10;Description automatically generated">
            <a:extLst>
              <a:ext uri="{FF2B5EF4-FFF2-40B4-BE49-F238E27FC236}">
                <a16:creationId xmlns:a16="http://schemas.microsoft.com/office/drawing/2014/main" id="{E51ECB1C-D56A-8209-B50A-A8D46FEA8F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76296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6CD96A48-B3B4-19D7-D08A-10BC244200BA}"/>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5" name="TextBox 4"/>
          <p:cNvSpPr txBox="1"/>
          <p:nvPr/>
        </p:nvSpPr>
        <p:spPr>
          <a:xfrm>
            <a:off x="681588" y="3390900"/>
            <a:ext cx="172212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A plot that shows the yearly sales trends and it shows that the sales are increasing each year.</a:t>
            </a: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 t="37463" r="341"/>
          <a:stretch/>
        </p:blipFill>
        <p:spPr>
          <a:xfrm>
            <a:off x="2895600" y="4934992"/>
            <a:ext cx="12793176" cy="4675194"/>
          </a:xfrm>
          <a:prstGeom prst="rect">
            <a:avLst/>
          </a:prstGeom>
        </p:spPr>
      </p:pic>
      <p:sp>
        <p:nvSpPr>
          <p:cNvPr id="8" name="Title 1">
            <a:extLst>
              <a:ext uri="{FF2B5EF4-FFF2-40B4-BE49-F238E27FC236}">
                <a16:creationId xmlns:a16="http://schemas.microsoft.com/office/drawing/2014/main" id="{52168845-ADF7-E587-FDDB-4E468D9F860B}"/>
              </a:ext>
            </a:extLst>
          </p:cNvPr>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sp>
        <p:nvSpPr>
          <p:cNvPr id="9" name="TextBox 8">
            <a:extLst>
              <a:ext uri="{FF2B5EF4-FFF2-40B4-BE49-F238E27FC236}">
                <a16:creationId xmlns:a16="http://schemas.microsoft.com/office/drawing/2014/main" id="{763E5E9C-4D2E-399A-ACD7-725FE28EE2B5}"/>
              </a:ext>
            </a:extLst>
          </p:cNvPr>
          <p:cNvSpPr txBox="1"/>
          <p:nvPr/>
        </p:nvSpPr>
        <p:spPr>
          <a:xfrm>
            <a:off x="385212" y="2650592"/>
            <a:ext cx="8382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7. Sales Trend Over Time</a:t>
            </a:r>
          </a:p>
        </p:txBody>
      </p:sp>
      <p:pic>
        <p:nvPicPr>
          <p:cNvPr id="2" name="Picture 1" descr="A logo with a globe and a graduation cap&#10;&#10;Description automatically generated">
            <a:extLst>
              <a:ext uri="{FF2B5EF4-FFF2-40B4-BE49-F238E27FC236}">
                <a16:creationId xmlns:a16="http://schemas.microsoft.com/office/drawing/2014/main" id="{DD1FD868-EE64-8825-6372-CFD9683245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778033105"/>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4CF4D53B-06AB-8147-0378-F90F452B385A}"/>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5" name="TextBox 4"/>
          <p:cNvSpPr txBox="1"/>
          <p:nvPr/>
        </p:nvSpPr>
        <p:spPr>
          <a:xfrm>
            <a:off x="838200" y="2747505"/>
            <a:ext cx="149352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Sales by each region.</a:t>
            </a:r>
          </a:p>
          <a:p>
            <a:pPr marL="428625" indent="-428625">
              <a:buFont typeface="Arial" panose="020B0604020202020204" pitchFamily="34" charset="0"/>
              <a:buChar char="•"/>
            </a:pPr>
            <a:r>
              <a:rPr lang="en-US" sz="4400" dirty="0">
                <a:solidFill>
                  <a:srgbClr val="002060"/>
                </a:solidFill>
              </a:rPr>
              <a:t>Highest sales are achieved in Western Europe. </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2295" r="355" b="3021"/>
          <a:stretch/>
        </p:blipFill>
        <p:spPr>
          <a:xfrm>
            <a:off x="1066800" y="4533900"/>
            <a:ext cx="16230600" cy="5094515"/>
          </a:xfrm>
          <a:prstGeom prst="rect">
            <a:avLst/>
          </a:prstGeom>
        </p:spPr>
      </p:pic>
      <p:sp>
        <p:nvSpPr>
          <p:cNvPr id="8" name="Title 1">
            <a:extLst>
              <a:ext uri="{FF2B5EF4-FFF2-40B4-BE49-F238E27FC236}">
                <a16:creationId xmlns:a16="http://schemas.microsoft.com/office/drawing/2014/main" id="{D03924C8-E06A-00D6-E55D-61E0DB4CF156}"/>
              </a:ext>
            </a:extLst>
          </p:cNvPr>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pic>
        <p:nvPicPr>
          <p:cNvPr id="2" name="Picture 1" descr="A logo with a globe and a graduation cap&#10;&#10;Description automatically generated">
            <a:extLst>
              <a:ext uri="{FF2B5EF4-FFF2-40B4-BE49-F238E27FC236}">
                <a16:creationId xmlns:a16="http://schemas.microsoft.com/office/drawing/2014/main" id="{6F20242B-3F2B-0B2F-83AF-8655D1532A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203423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8F8472C-02F3-4F52-A839-F0C530054795}"/>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5242AB69-B78A-203D-F45A-0EB20E2417FA}"/>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rgbClr val="002060"/>
                </a:solidFill>
                <a:latin typeface="+mn-lt"/>
                <a:ea typeface="+mn-ea"/>
                <a:cs typeface="+mn-cs"/>
              </a:rPr>
              <a:t>Exploratory Data Analysis</a:t>
            </a:r>
          </a:p>
        </p:txBody>
      </p:sp>
      <p:sp>
        <p:nvSpPr>
          <p:cNvPr id="5" name="TextBox 4"/>
          <p:cNvSpPr txBox="1"/>
          <p:nvPr/>
        </p:nvSpPr>
        <p:spPr>
          <a:xfrm>
            <a:off x="685800" y="2857500"/>
            <a:ext cx="8763000" cy="6340197"/>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The 1st  scatterplot shows the sales vs discount.</a:t>
            </a:r>
          </a:p>
          <a:p>
            <a:pPr marL="428625" indent="-428625">
              <a:buFont typeface="Arial" panose="020B0604020202020204" pitchFamily="34" charset="0"/>
              <a:buChar char="•"/>
            </a:pPr>
            <a:r>
              <a:rPr lang="en-US" sz="4400" dirty="0">
                <a:solidFill>
                  <a:srgbClr val="002060"/>
                </a:solidFill>
              </a:rPr>
              <a:t>As the discount increases the sales decreases.</a:t>
            </a:r>
          </a:p>
          <a:p>
            <a:endParaRPr lang="en-US" sz="2700" dirty="0"/>
          </a:p>
          <a:p>
            <a:endParaRPr lang="en-US" sz="2700" dirty="0"/>
          </a:p>
          <a:p>
            <a:pPr marL="428625" indent="-428625">
              <a:buFont typeface="Arial" panose="020B0604020202020204" pitchFamily="34" charset="0"/>
              <a:buChar char="•"/>
            </a:pPr>
            <a:r>
              <a:rPr lang="en-US" sz="4400" dirty="0">
                <a:solidFill>
                  <a:srgbClr val="002060"/>
                </a:solidFill>
              </a:rPr>
              <a:t>The 2nd scatterplot shows the profit vs discount</a:t>
            </a:r>
          </a:p>
          <a:p>
            <a:pPr marL="428625" indent="-428625">
              <a:buFont typeface="Arial" panose="020B0604020202020204" pitchFamily="34" charset="0"/>
              <a:buChar char="•"/>
            </a:pPr>
            <a:r>
              <a:rPr lang="en-US" sz="4400" dirty="0">
                <a:solidFill>
                  <a:srgbClr val="002060"/>
                </a:solidFill>
              </a:rPr>
              <a:t>As the discount increases the profit decreases and profit loss occurs.</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5005" r="8061"/>
          <a:stretch/>
        </p:blipFill>
        <p:spPr>
          <a:xfrm>
            <a:off x="9294124" y="2720132"/>
            <a:ext cx="8460476" cy="7163813"/>
          </a:xfrm>
          <a:prstGeom prst="rect">
            <a:avLst/>
          </a:prstGeom>
        </p:spPr>
      </p:pic>
      <p:pic>
        <p:nvPicPr>
          <p:cNvPr id="2" name="Picture 1" descr="A logo with a globe and a graduation cap&#10;&#10;Description automatically generated">
            <a:extLst>
              <a:ext uri="{FF2B5EF4-FFF2-40B4-BE49-F238E27FC236}">
                <a16:creationId xmlns:a16="http://schemas.microsoft.com/office/drawing/2014/main" id="{84C21162-C41F-8F73-D6A4-2D56CA881D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07506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8D2E8C0-BC8C-7F12-C896-2326EF5BC7FD}"/>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C8A1EE3A-DF14-0AE7-4D61-B2F67B9DCD97}"/>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a:solidFill>
                  <a:srgbClr val="002060"/>
                </a:solidFill>
                <a:latin typeface="+mn-lt"/>
                <a:ea typeface="+mn-ea"/>
                <a:cs typeface="+mn-cs"/>
              </a:rPr>
              <a:t>Exploratory Data Analysis</a:t>
            </a:r>
            <a:endParaRPr lang="en-US" sz="7200" dirty="0">
              <a:solidFill>
                <a:srgbClr val="002060"/>
              </a:solidFill>
              <a:latin typeface="+mn-lt"/>
              <a:ea typeface="+mn-ea"/>
              <a:cs typeface="+mn-cs"/>
            </a:endParaRPr>
          </a:p>
        </p:txBody>
      </p:sp>
      <p:sp>
        <p:nvSpPr>
          <p:cNvPr id="5" name="TextBox 4"/>
          <p:cNvSpPr txBox="1"/>
          <p:nvPr/>
        </p:nvSpPr>
        <p:spPr>
          <a:xfrm>
            <a:off x="466420" y="4893576"/>
            <a:ext cx="6772580" cy="2123658"/>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frequency of the order’s quantity.</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0861" y="3143471"/>
            <a:ext cx="10150719" cy="6607113"/>
          </a:xfrm>
          <a:prstGeom prst="rect">
            <a:avLst/>
          </a:prstGeom>
        </p:spPr>
      </p:pic>
      <p:pic>
        <p:nvPicPr>
          <p:cNvPr id="2" name="Picture 1" descr="A logo with a globe and a graduation cap&#10;&#10;Description automatically generated">
            <a:extLst>
              <a:ext uri="{FF2B5EF4-FFF2-40B4-BE49-F238E27FC236}">
                <a16:creationId xmlns:a16="http://schemas.microsoft.com/office/drawing/2014/main" id="{CF09EEE1-5C01-F076-DB48-970B7ED4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700283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24370D-3265-35A5-49BD-F58D393304A6}"/>
              </a:ext>
            </a:extLst>
          </p:cNvPr>
          <p:cNvSpPr txBox="1">
            <a:spLocks/>
          </p:cNvSpPr>
          <p:nvPr/>
        </p:nvSpPr>
        <p:spPr>
          <a:xfrm>
            <a:off x="3200400" y="-55883"/>
            <a:ext cx="10554790" cy="749066"/>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Blue Print</a:t>
            </a:r>
          </a:p>
        </p:txBody>
      </p:sp>
      <p:cxnSp>
        <p:nvCxnSpPr>
          <p:cNvPr id="6" name="Straight Connector 5">
            <a:extLst>
              <a:ext uri="{FF2B5EF4-FFF2-40B4-BE49-F238E27FC236}">
                <a16:creationId xmlns:a16="http://schemas.microsoft.com/office/drawing/2014/main" id="{4DBC5B60-F92E-D118-D76A-2AD1C35DAEFF}"/>
              </a:ext>
            </a:extLst>
          </p:cNvPr>
          <p:cNvCxnSpPr>
            <a:cxnSpLocks/>
          </p:cNvCxnSpPr>
          <p:nvPr/>
        </p:nvCxnSpPr>
        <p:spPr>
          <a:xfrm>
            <a:off x="8915400" y="771080"/>
            <a:ext cx="0" cy="995116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AF9E7AB-172F-3D6E-46A4-C2D90D870DFC}"/>
              </a:ext>
            </a:extLst>
          </p:cNvPr>
          <p:cNvCxnSpPr>
            <a:cxnSpLocks/>
          </p:cNvCxnSpPr>
          <p:nvPr/>
        </p:nvCxnSpPr>
        <p:spPr>
          <a:xfrm>
            <a:off x="0" y="3924300"/>
            <a:ext cx="18288000" cy="0"/>
          </a:xfrm>
          <a:prstGeom prst="line">
            <a:avLst/>
          </a:prstGeom>
        </p:spPr>
        <p:style>
          <a:lnRef idx="1">
            <a:schemeClr val="dk1"/>
          </a:lnRef>
          <a:fillRef idx="0">
            <a:schemeClr val="dk1"/>
          </a:fillRef>
          <a:effectRef idx="0">
            <a:schemeClr val="dk1"/>
          </a:effectRef>
          <a:fontRef idx="minor">
            <a:schemeClr val="tx1"/>
          </a:fontRef>
        </p:style>
      </p:cxnSp>
      <p:pic>
        <p:nvPicPr>
          <p:cNvPr id="18" name="Picture 17" descr="A screenshot of a computer&#10;&#10;Description automatically generated">
            <a:extLst>
              <a:ext uri="{FF2B5EF4-FFF2-40B4-BE49-F238E27FC236}">
                <a16:creationId xmlns:a16="http://schemas.microsoft.com/office/drawing/2014/main" id="{A918CE89-E3D5-2269-E2C8-AABAC5BA6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495" y="771080"/>
            <a:ext cx="8119103" cy="2924620"/>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22C941CA-21C2-ABAD-6878-6CD220CE7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602" y="771077"/>
            <a:ext cx="8686798" cy="2924620"/>
          </a:xfrm>
          <a:prstGeom prst="rect">
            <a:avLst/>
          </a:prstGeom>
        </p:spPr>
      </p:pic>
      <p:cxnSp>
        <p:nvCxnSpPr>
          <p:cNvPr id="22" name="Straight Connector 21">
            <a:extLst>
              <a:ext uri="{FF2B5EF4-FFF2-40B4-BE49-F238E27FC236}">
                <a16:creationId xmlns:a16="http://schemas.microsoft.com/office/drawing/2014/main" id="{E41038B5-BED1-0A40-828F-F70ACE79858D}"/>
              </a:ext>
            </a:extLst>
          </p:cNvPr>
          <p:cNvCxnSpPr>
            <a:cxnSpLocks/>
          </p:cNvCxnSpPr>
          <p:nvPr/>
        </p:nvCxnSpPr>
        <p:spPr>
          <a:xfrm>
            <a:off x="152400" y="7124700"/>
            <a:ext cx="18288000" cy="0"/>
          </a:xfrm>
          <a:prstGeom prst="line">
            <a:avLst/>
          </a:prstGeom>
        </p:spPr>
        <p:style>
          <a:lnRef idx="1">
            <a:schemeClr val="dk1"/>
          </a:lnRef>
          <a:fillRef idx="0">
            <a:schemeClr val="dk1"/>
          </a:fillRef>
          <a:effectRef idx="0">
            <a:schemeClr val="dk1"/>
          </a:effectRef>
          <a:fontRef idx="minor">
            <a:schemeClr val="tx1"/>
          </a:fontRef>
        </p:style>
      </p:cxnSp>
      <p:pic>
        <p:nvPicPr>
          <p:cNvPr id="24" name="Picture 23" descr="A screenshot of a graph&#10;&#10;Description automatically generated">
            <a:extLst>
              <a:ext uri="{FF2B5EF4-FFF2-40B4-BE49-F238E27FC236}">
                <a16:creationId xmlns:a16="http://schemas.microsoft.com/office/drawing/2014/main" id="{890D91C3-CB5B-846B-8A34-5472323E3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94" y="4051221"/>
            <a:ext cx="8119099" cy="2875596"/>
          </a:xfrm>
          <a:prstGeom prst="rect">
            <a:avLst/>
          </a:prstGeom>
        </p:spPr>
      </p:pic>
      <p:pic>
        <p:nvPicPr>
          <p:cNvPr id="27" name="Picture 26" descr="A close-up of a diagram&#10;&#10;Description automatically generated">
            <a:extLst>
              <a:ext uri="{FF2B5EF4-FFF2-40B4-BE49-F238E27FC236}">
                <a16:creationId xmlns:a16="http://schemas.microsoft.com/office/drawing/2014/main" id="{B4FDF5B8-3EB2-F13C-4171-30313FC8F8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2601" y="4125890"/>
            <a:ext cx="8686798" cy="2800924"/>
          </a:xfrm>
          <a:prstGeom prst="rect">
            <a:avLst/>
          </a:prstGeom>
        </p:spPr>
      </p:pic>
      <p:pic>
        <p:nvPicPr>
          <p:cNvPr id="29" name="Picture 28" descr="A graph of sales and margin dashboard&#10;&#10;Description automatically generated with medium confidence">
            <a:extLst>
              <a:ext uri="{FF2B5EF4-FFF2-40B4-BE49-F238E27FC236}">
                <a16:creationId xmlns:a16="http://schemas.microsoft.com/office/drawing/2014/main" id="{4E30BD3D-5064-CA86-7E60-707C8B0733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870" y="7155418"/>
            <a:ext cx="8249722" cy="3131582"/>
          </a:xfrm>
          <a:prstGeom prst="rect">
            <a:avLst/>
          </a:prstGeom>
        </p:spPr>
      </p:pic>
      <p:pic>
        <p:nvPicPr>
          <p:cNvPr id="31" name="Picture 30" descr="A screenshot of a computer&#10;&#10;Description automatically generated">
            <a:extLst>
              <a:ext uri="{FF2B5EF4-FFF2-40B4-BE49-F238E27FC236}">
                <a16:creationId xmlns:a16="http://schemas.microsoft.com/office/drawing/2014/main" id="{9B4892D1-D197-037C-B108-EFDAF2B000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2601" y="7155419"/>
            <a:ext cx="8554527" cy="2971794"/>
          </a:xfrm>
          <a:prstGeom prst="rect">
            <a:avLst/>
          </a:prstGeom>
        </p:spPr>
      </p:pic>
    </p:spTree>
    <p:extLst>
      <p:ext uri="{BB962C8B-B14F-4D97-AF65-F5344CB8AC3E}">
        <p14:creationId xmlns:p14="http://schemas.microsoft.com/office/powerpoint/2010/main" val="3081791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8D2E8C0-BC8C-7F12-C896-2326EF5BC7FD}"/>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C8A1EE3A-DF14-0AE7-4D61-B2F67B9DCD97}"/>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rgbClr val="002060"/>
                </a:solidFill>
                <a:latin typeface="+mn-lt"/>
                <a:ea typeface="+mn-ea"/>
                <a:cs typeface="+mn-cs"/>
              </a:rPr>
              <a:t>Dashboards</a:t>
            </a:r>
          </a:p>
        </p:txBody>
      </p:sp>
      <p:sp>
        <p:nvSpPr>
          <p:cNvPr id="2" name="TextBox 1">
            <a:extLst>
              <a:ext uri="{FF2B5EF4-FFF2-40B4-BE49-F238E27FC236}">
                <a16:creationId xmlns:a16="http://schemas.microsoft.com/office/drawing/2014/main" id="{29B144F4-4AF7-FC79-9E20-729727CC9642}"/>
              </a:ext>
            </a:extLst>
          </p:cNvPr>
          <p:cNvSpPr txBox="1"/>
          <p:nvPr/>
        </p:nvSpPr>
        <p:spPr>
          <a:xfrm>
            <a:off x="2743200" y="2860336"/>
            <a:ext cx="14630400" cy="4154984"/>
          </a:xfrm>
          <a:prstGeom prst="rect">
            <a:avLst/>
          </a:prstGeom>
          <a:noFill/>
        </p:spPr>
        <p:txBody>
          <a:bodyPr wrap="square" rtlCol="0">
            <a:spAutoFit/>
          </a:bodyPr>
          <a:lstStyle/>
          <a:p>
            <a:pPr marL="742950" indent="-742950">
              <a:buFont typeface="+mj-lt"/>
              <a:buAutoNum type="arabicPeriod"/>
            </a:pPr>
            <a:r>
              <a:rPr lang="en-US" sz="4400" dirty="0">
                <a:solidFill>
                  <a:srgbClr val="002060"/>
                </a:solidFill>
              </a:rPr>
              <a:t>Customer Dashboard</a:t>
            </a:r>
          </a:p>
          <a:p>
            <a:pPr marL="742950" indent="-742950">
              <a:buFont typeface="+mj-lt"/>
              <a:buAutoNum type="arabicPeriod"/>
            </a:pPr>
            <a:r>
              <a:rPr lang="en-US" sz="4400" dirty="0">
                <a:solidFill>
                  <a:srgbClr val="002060"/>
                </a:solidFill>
              </a:rPr>
              <a:t>Orders Dashboard</a:t>
            </a:r>
          </a:p>
          <a:p>
            <a:pPr marL="742950" indent="-742950">
              <a:buFont typeface="+mj-lt"/>
              <a:buAutoNum type="arabicPeriod"/>
            </a:pPr>
            <a:r>
              <a:rPr lang="en-US" sz="4400" dirty="0">
                <a:solidFill>
                  <a:srgbClr val="002060"/>
                </a:solidFill>
              </a:rPr>
              <a:t>Shipping Dashboard</a:t>
            </a:r>
          </a:p>
          <a:p>
            <a:pPr marL="742950" indent="-742950">
              <a:buFont typeface="+mj-lt"/>
              <a:buAutoNum type="arabicPeriod"/>
            </a:pPr>
            <a:r>
              <a:rPr lang="en-US" sz="4400" dirty="0">
                <a:solidFill>
                  <a:srgbClr val="002060"/>
                </a:solidFill>
              </a:rPr>
              <a:t>Sales Trend Dashboard</a:t>
            </a:r>
          </a:p>
          <a:p>
            <a:pPr marL="742950" indent="-742950">
              <a:buFont typeface="+mj-lt"/>
              <a:buAutoNum type="arabicPeriod"/>
            </a:pPr>
            <a:r>
              <a:rPr lang="en-US" sz="4400" dirty="0">
                <a:solidFill>
                  <a:srgbClr val="002060"/>
                </a:solidFill>
              </a:rPr>
              <a:t>Products Dashboard</a:t>
            </a:r>
          </a:p>
          <a:p>
            <a:pPr marL="742950" indent="-742950">
              <a:buFont typeface="+mj-lt"/>
              <a:buAutoNum type="arabicPeriod"/>
            </a:pPr>
            <a:r>
              <a:rPr lang="en-US" sz="4400" dirty="0">
                <a:solidFill>
                  <a:srgbClr val="002060"/>
                </a:solidFill>
              </a:rPr>
              <a:t>Growth Rates of Metrics &amp; Gross Margin</a:t>
            </a:r>
          </a:p>
        </p:txBody>
      </p:sp>
      <p:pic>
        <p:nvPicPr>
          <p:cNvPr id="3" name="Picture 2" descr="A logo with a globe and a graduation cap&#10;&#10;Description automatically generated">
            <a:extLst>
              <a:ext uri="{FF2B5EF4-FFF2-40B4-BE49-F238E27FC236}">
                <a16:creationId xmlns:a16="http://schemas.microsoft.com/office/drawing/2014/main" id="{B460A445-E30B-F8E0-3C24-3D5AE2AD60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97021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pic>
        <p:nvPicPr>
          <p:cNvPr id="6" name="Picture 5" descr="A screenshot of a computer&#10;&#10;Description automatically generated">
            <a:extLst>
              <a:ext uri="{FF2B5EF4-FFF2-40B4-BE49-F238E27FC236}">
                <a16:creationId xmlns:a16="http://schemas.microsoft.com/office/drawing/2014/main" id="{06B97FDC-AD2F-F9B3-F3F7-5F72E2B733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7710"/>
            <a:ext cx="18288000" cy="8660190"/>
          </a:xfrm>
          <a:prstGeom prst="rect">
            <a:avLst/>
          </a:prstGeom>
        </p:spPr>
      </p:pic>
    </p:spTree>
    <p:extLst>
      <p:ext uri="{BB962C8B-B14F-4D97-AF65-F5344CB8AC3E}">
        <p14:creationId xmlns:p14="http://schemas.microsoft.com/office/powerpoint/2010/main" val="789492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90500" y="3681561"/>
            <a:ext cx="17221200" cy="2923877"/>
          </a:xfrm>
          <a:prstGeom prst="rect">
            <a:avLst/>
          </a:prstGeom>
          <a:noFill/>
        </p:spPr>
        <p:txBody>
          <a:bodyPr wrap="square" rtlCol="0">
            <a:spAutoFit/>
          </a:bodyPr>
          <a:lstStyle/>
          <a:p>
            <a:r>
              <a:rPr lang="en-US" sz="3200" i="1" dirty="0">
                <a:solidFill>
                  <a:schemeClr val="accent1">
                    <a:lumMod val="50000"/>
                  </a:schemeClr>
                </a:solidFill>
              </a:rPr>
              <a:t>From the above cards, we can see that there were a total of 7,624 customers in 2015, placing 17,531 orders. Of those, 749 orders were returned.</a:t>
            </a:r>
          </a:p>
          <a:p>
            <a:endParaRPr lang="en-US" sz="3200" i="1" dirty="0"/>
          </a:p>
          <a:p>
            <a:endParaRPr lang="en-US" sz="4400" dirty="0"/>
          </a:p>
          <a:p>
            <a:endParaRPr lang="en-US" sz="4400" dirty="0">
              <a:solidFill>
                <a:srgbClr val="002060"/>
              </a:solidFill>
            </a:endParaRPr>
          </a:p>
        </p:txBody>
      </p:sp>
      <p:pic>
        <p:nvPicPr>
          <p:cNvPr id="8" name="Picture 7">
            <a:extLst>
              <a:ext uri="{FF2B5EF4-FFF2-40B4-BE49-F238E27FC236}">
                <a16:creationId xmlns:a16="http://schemas.microsoft.com/office/drawing/2014/main" id="{BC04F40F-94B7-17DD-60D5-16C114428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1257300"/>
            <a:ext cx="17907000" cy="1467501"/>
          </a:xfrm>
          <a:prstGeom prst="rect">
            <a:avLst/>
          </a:prstGeom>
        </p:spPr>
      </p:pic>
    </p:spTree>
    <p:extLst>
      <p:ext uri="{BB962C8B-B14F-4D97-AF65-F5344CB8AC3E}">
        <p14:creationId xmlns:p14="http://schemas.microsoft.com/office/powerpoint/2010/main" val="648703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30481" y="4898053"/>
            <a:ext cx="5836919" cy="4893647"/>
          </a:xfrm>
          <a:prstGeom prst="rect">
            <a:avLst/>
          </a:prstGeom>
          <a:noFill/>
        </p:spPr>
        <p:txBody>
          <a:bodyPr wrap="square" rtlCol="0">
            <a:spAutoFit/>
          </a:bodyPr>
          <a:lstStyle/>
          <a:p>
            <a:pPr algn="just"/>
            <a:r>
              <a:rPr lang="en-US" sz="3200" i="1" dirty="0">
                <a:solidFill>
                  <a:schemeClr val="accent5">
                    <a:lumMod val="50000"/>
                  </a:schemeClr>
                </a:solidFill>
              </a:rPr>
              <a:t> </a:t>
            </a:r>
            <a:r>
              <a:rPr lang="en-US" sz="3200" i="1" dirty="0">
                <a:solidFill>
                  <a:schemeClr val="accent1">
                    <a:lumMod val="50000"/>
                  </a:schemeClr>
                </a:solidFill>
              </a:rPr>
              <a:t>This table shows the top 5 customers by profits, with Raymond Buch generating the highest profit at $15,134, followed by Jane Waco and Bill </a:t>
            </a:r>
            <a:r>
              <a:rPr lang="en-US" sz="3200" i="1" dirty="0" err="1">
                <a:solidFill>
                  <a:schemeClr val="accent1">
                    <a:lumMod val="50000"/>
                  </a:schemeClr>
                </a:solidFill>
              </a:rPr>
              <a:t>Eplett</a:t>
            </a:r>
            <a:r>
              <a:rPr lang="en-US" sz="3200" i="1" dirty="0">
                <a:solidFill>
                  <a:schemeClr val="accent1">
                    <a:lumMod val="50000"/>
                  </a:schemeClr>
                </a:solidFill>
              </a:rPr>
              <a:t>.</a:t>
            </a:r>
          </a:p>
          <a:p>
            <a:pPr algn="just"/>
            <a:endParaRPr lang="en-US" sz="3200" i="1" dirty="0"/>
          </a:p>
          <a:p>
            <a:endParaRPr lang="en-US" sz="4400" dirty="0"/>
          </a:p>
          <a:p>
            <a:endParaRPr lang="en-US" sz="4400" dirty="0">
              <a:solidFill>
                <a:srgbClr val="002060"/>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pic>
        <p:nvPicPr>
          <p:cNvPr id="9" name="Picture 8" descr="A screenshot of a graph&#10;&#10;Description automatically generated">
            <a:extLst>
              <a:ext uri="{FF2B5EF4-FFF2-40B4-BE49-F238E27FC236}">
                <a16:creationId xmlns:a16="http://schemas.microsoft.com/office/drawing/2014/main" id="{B7F646EE-7C48-28C9-122D-7BE84E235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 y="1006851"/>
            <a:ext cx="18249895" cy="3133104"/>
          </a:xfrm>
          <a:prstGeom prst="rect">
            <a:avLst/>
          </a:prstGeom>
        </p:spPr>
      </p:pic>
      <p:sp>
        <p:nvSpPr>
          <p:cNvPr id="10" name="TextBox 9">
            <a:extLst>
              <a:ext uri="{FF2B5EF4-FFF2-40B4-BE49-F238E27FC236}">
                <a16:creationId xmlns:a16="http://schemas.microsoft.com/office/drawing/2014/main" id="{416F5761-4F9B-F572-4485-9BB5F96260AA}"/>
              </a:ext>
            </a:extLst>
          </p:cNvPr>
          <p:cNvSpPr txBox="1"/>
          <p:nvPr/>
        </p:nvSpPr>
        <p:spPr>
          <a:xfrm>
            <a:off x="6221729" y="4933295"/>
            <a:ext cx="5836919" cy="4401205"/>
          </a:xfrm>
          <a:prstGeom prst="rect">
            <a:avLst/>
          </a:prstGeom>
          <a:noFill/>
        </p:spPr>
        <p:txBody>
          <a:bodyPr wrap="square" rtlCol="0">
            <a:spAutoFit/>
          </a:bodyPr>
          <a:lstStyle/>
          <a:p>
            <a:pPr algn="just"/>
            <a:r>
              <a:rPr lang="en-US" sz="3200" i="1" dirty="0">
                <a:solidFill>
                  <a:schemeClr val="accent1">
                    <a:lumMod val="50000"/>
                  </a:schemeClr>
                </a:solidFill>
              </a:rPr>
              <a:t>The next table lists the top 5 customers by quantity of orders. Shahid </a:t>
            </a:r>
            <a:r>
              <a:rPr lang="en-US" sz="3200" i="1" dirty="0" err="1">
                <a:solidFill>
                  <a:schemeClr val="accent1">
                    <a:lumMod val="50000"/>
                  </a:schemeClr>
                </a:solidFill>
              </a:rPr>
              <a:t>Collister</a:t>
            </a:r>
            <a:r>
              <a:rPr lang="en-US" sz="3200" i="1" dirty="0">
                <a:solidFill>
                  <a:schemeClr val="accent1">
                    <a:lumMod val="50000"/>
                  </a:schemeClr>
                </a:solidFill>
              </a:rPr>
              <a:t> tops this list with 588 orders, followed by Anthony </a:t>
            </a:r>
            <a:r>
              <a:rPr lang="en-US" sz="3200" i="1" dirty="0" err="1">
                <a:solidFill>
                  <a:schemeClr val="accent1">
                    <a:lumMod val="50000"/>
                  </a:schemeClr>
                </a:solidFill>
              </a:rPr>
              <a:t>Rawles</a:t>
            </a:r>
            <a:r>
              <a:rPr lang="en-US" sz="3200" i="1" dirty="0">
                <a:solidFill>
                  <a:schemeClr val="accent1">
                    <a:lumMod val="50000"/>
                  </a:schemeClr>
                </a:solidFill>
              </a:rPr>
              <a:t> with 488.</a:t>
            </a:r>
          </a:p>
          <a:p>
            <a:pPr algn="just"/>
            <a:endParaRPr lang="en-US" sz="3200" i="1" dirty="0"/>
          </a:p>
          <a:p>
            <a:endParaRPr lang="en-US" sz="4400" dirty="0"/>
          </a:p>
          <a:p>
            <a:endParaRPr lang="en-US" sz="4400" dirty="0">
              <a:solidFill>
                <a:srgbClr val="002060"/>
              </a:solidFill>
            </a:endParaRPr>
          </a:p>
        </p:txBody>
      </p:sp>
      <p:sp>
        <p:nvSpPr>
          <p:cNvPr id="11" name="TextBox 10">
            <a:extLst>
              <a:ext uri="{FF2B5EF4-FFF2-40B4-BE49-F238E27FC236}">
                <a16:creationId xmlns:a16="http://schemas.microsoft.com/office/drawing/2014/main" id="{3BBD8EBA-170A-6C66-B4C0-F458E458D18B}"/>
              </a:ext>
            </a:extLst>
          </p:cNvPr>
          <p:cNvSpPr txBox="1"/>
          <p:nvPr/>
        </p:nvSpPr>
        <p:spPr>
          <a:xfrm>
            <a:off x="12325353" y="4898053"/>
            <a:ext cx="5695942" cy="4893647"/>
          </a:xfrm>
          <a:prstGeom prst="rect">
            <a:avLst/>
          </a:prstGeom>
          <a:noFill/>
        </p:spPr>
        <p:txBody>
          <a:bodyPr wrap="square" rtlCol="0">
            <a:spAutoFit/>
          </a:bodyPr>
          <a:lstStyle/>
          <a:p>
            <a:pPr algn="just"/>
            <a:r>
              <a:rPr lang="en-US" sz="3200" i="1" dirty="0">
                <a:solidFill>
                  <a:schemeClr val="accent1">
                    <a:lumMod val="50000"/>
                  </a:schemeClr>
                </a:solidFill>
              </a:rPr>
              <a:t>On the right, we can see the top 5 products by total number of customers. Staples was purchased by 72 customers, making it the most popular product in 2015.</a:t>
            </a:r>
          </a:p>
          <a:p>
            <a:pPr algn="just"/>
            <a:endParaRPr lang="en-US" sz="3200" i="1" dirty="0"/>
          </a:p>
          <a:p>
            <a:endParaRPr lang="en-US" sz="4400" dirty="0"/>
          </a:p>
          <a:p>
            <a:endParaRPr lang="en-US" sz="4400" dirty="0">
              <a:solidFill>
                <a:srgbClr val="002060"/>
              </a:solidFill>
            </a:endParaRPr>
          </a:p>
        </p:txBody>
      </p:sp>
    </p:spTree>
    <p:extLst>
      <p:ext uri="{BB962C8B-B14F-4D97-AF65-F5344CB8AC3E}">
        <p14:creationId xmlns:p14="http://schemas.microsoft.com/office/powerpoint/2010/main" val="1406755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25729" y="5753100"/>
            <a:ext cx="5836919" cy="3046988"/>
          </a:xfrm>
          <a:prstGeom prst="rect">
            <a:avLst/>
          </a:prstGeom>
          <a:noFill/>
        </p:spPr>
        <p:txBody>
          <a:bodyPr wrap="square" rtlCol="0">
            <a:spAutoFit/>
          </a:bodyPr>
          <a:lstStyle/>
          <a:p>
            <a:pPr algn="just"/>
            <a:r>
              <a:rPr lang="en-US" sz="3200" i="1" dirty="0">
                <a:solidFill>
                  <a:schemeClr val="accent1">
                    <a:lumMod val="50000"/>
                  </a:schemeClr>
                </a:solidFill>
              </a:rPr>
              <a:t>This map illustrates the total customers by country, with United States having the highest number of customers at 1,303, followed by France with 398 and Australia with 381.</a:t>
            </a:r>
            <a:endParaRPr lang="en-US" sz="4400" dirty="0">
              <a:solidFill>
                <a:schemeClr val="accent1">
                  <a:lumMod val="50000"/>
                </a:schemeClr>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6310315" y="5707380"/>
            <a:ext cx="5836919" cy="4524315"/>
          </a:xfrm>
          <a:prstGeom prst="rect">
            <a:avLst/>
          </a:prstGeom>
          <a:noFill/>
        </p:spPr>
        <p:txBody>
          <a:bodyPr wrap="square" rtlCol="0">
            <a:spAutoFit/>
          </a:bodyPr>
          <a:lstStyle/>
          <a:p>
            <a:pPr algn="just"/>
            <a:r>
              <a:rPr lang="en-US" sz="3200" i="1" dirty="0">
                <a:solidFill>
                  <a:schemeClr val="accent1">
                    <a:lumMod val="50000"/>
                  </a:schemeClr>
                </a:solidFill>
              </a:rPr>
              <a:t>In this chart, customers are segmented into three categories: Consumer, Corporate, and Home Office. </a:t>
            </a:r>
          </a:p>
          <a:p>
            <a:pPr algn="just"/>
            <a:r>
              <a:rPr lang="en-US" sz="3200" i="1" dirty="0">
                <a:solidFill>
                  <a:schemeClr val="accent1">
                    <a:lumMod val="50000"/>
                  </a:schemeClr>
                </a:solidFill>
              </a:rPr>
              <a:t>The largest segment is Consumer, with 3,910 customers, followed by Corporate with 2,271, and Home Office with 1,443.</a:t>
            </a:r>
          </a:p>
          <a:p>
            <a:pPr algn="just"/>
            <a:endParaRPr lang="en-US" sz="32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12376788" y="5783580"/>
            <a:ext cx="5695942" cy="4031873"/>
          </a:xfrm>
          <a:prstGeom prst="rect">
            <a:avLst/>
          </a:prstGeom>
          <a:noFill/>
        </p:spPr>
        <p:txBody>
          <a:bodyPr wrap="square" rtlCol="0">
            <a:spAutoFit/>
          </a:bodyPr>
          <a:lstStyle/>
          <a:p>
            <a:pPr algn="just"/>
            <a:r>
              <a:rPr lang="en-US" sz="3200" i="1" dirty="0">
                <a:solidFill>
                  <a:schemeClr val="accent1">
                    <a:lumMod val="50000"/>
                  </a:schemeClr>
                </a:solidFill>
              </a:rPr>
              <a:t>This final bar chart shows the total number of customers across three product categories: Office Supplies, Furniture, and Technology. Office Supplies had the highest number of customers at 6,010, followed by Technology and Furniture.</a:t>
            </a:r>
            <a:endParaRPr lang="en-US" sz="4400" dirty="0">
              <a:solidFill>
                <a:schemeClr val="accent1">
                  <a:lumMod val="50000"/>
                </a:schemeClr>
              </a:solidFill>
            </a:endParaRPr>
          </a:p>
        </p:txBody>
      </p:sp>
      <p:pic>
        <p:nvPicPr>
          <p:cNvPr id="5" name="Picture 4" descr="A screenshot of a computer screen&#10;&#10;Description automatically generated">
            <a:extLst>
              <a:ext uri="{FF2B5EF4-FFF2-40B4-BE49-F238E27FC236}">
                <a16:creationId xmlns:a16="http://schemas.microsoft.com/office/drawing/2014/main" id="{719D127B-4C93-55D5-0546-6F2D2F44E3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 y="1104900"/>
            <a:ext cx="18249896" cy="4057500"/>
          </a:xfrm>
          <a:prstGeom prst="rect">
            <a:avLst/>
          </a:prstGeom>
        </p:spPr>
      </p:pic>
    </p:spTree>
    <p:extLst>
      <p:ext uri="{BB962C8B-B14F-4D97-AF65-F5344CB8AC3E}">
        <p14:creationId xmlns:p14="http://schemas.microsoft.com/office/powerpoint/2010/main" val="2528822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3883152" y="1002792"/>
            <a:ext cx="12804648" cy="1249680"/>
          </a:xfrm>
          <a:custGeom>
            <a:avLst/>
            <a:gdLst/>
            <a:ahLst/>
            <a:cxnLst/>
            <a:rect l="l" t="t" r="r" b="b"/>
            <a:pathLst>
              <a:path w="12804648" h="1249680">
                <a:moveTo>
                  <a:pt x="0" y="0"/>
                </a:moveTo>
                <a:lnTo>
                  <a:pt x="12804648" y="0"/>
                </a:lnTo>
                <a:lnTo>
                  <a:pt x="12804648" y="1249680"/>
                </a:lnTo>
                <a:lnTo>
                  <a:pt x="0" y="1249680"/>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264E06E4-EF84-3FA4-23E3-48C7F80E4DAA}"/>
              </a:ext>
            </a:extLst>
          </p:cNvPr>
          <p:cNvSpPr txBox="1"/>
          <p:nvPr/>
        </p:nvSpPr>
        <p:spPr>
          <a:xfrm>
            <a:off x="1598676" y="2628900"/>
            <a:ext cx="16018764" cy="2800767"/>
          </a:xfrm>
          <a:prstGeom prst="rect">
            <a:avLst/>
          </a:prstGeom>
          <a:noFill/>
        </p:spPr>
        <p:txBody>
          <a:bodyPr wrap="square" rtlCol="0">
            <a:spAutoFit/>
          </a:bodyPr>
          <a:lstStyle/>
          <a:p>
            <a:pPr algn="just"/>
            <a:r>
              <a:rPr lang="en-US" sz="4400" dirty="0">
                <a:solidFill>
                  <a:srgbClr val="002060"/>
                </a:solidFill>
              </a:rPr>
              <a:t>In today’s world, Data Analysis is crucial for </a:t>
            </a:r>
            <a:r>
              <a:rPr lang="en-US" sz="4400" b="1" dirty="0">
                <a:solidFill>
                  <a:srgbClr val="002060"/>
                </a:solidFill>
              </a:rPr>
              <a:t>informed decision-making</a:t>
            </a:r>
            <a:r>
              <a:rPr lang="en-US" sz="4400" dirty="0">
                <a:solidFill>
                  <a:srgbClr val="002060"/>
                </a:solidFill>
              </a:rPr>
              <a:t>. It helps organizations uncover patterns, trends, and insights from vast amounts of </a:t>
            </a:r>
            <a:r>
              <a:rPr lang="en-US" sz="4400" b="1" dirty="0">
                <a:solidFill>
                  <a:srgbClr val="002060"/>
                </a:solidFill>
              </a:rPr>
              <a:t>data</a:t>
            </a:r>
            <a:r>
              <a:rPr lang="en-US" sz="4400" dirty="0">
                <a:solidFill>
                  <a:srgbClr val="002060"/>
                </a:solidFill>
              </a:rPr>
              <a:t>. By mastering these techniques, businesses can enhance their </a:t>
            </a:r>
            <a:r>
              <a:rPr lang="en-US" sz="4400" b="1" dirty="0">
                <a:solidFill>
                  <a:srgbClr val="002060"/>
                </a:solidFill>
              </a:rPr>
              <a:t>strategies</a:t>
            </a:r>
            <a:r>
              <a:rPr lang="en-US" sz="4400" dirty="0">
                <a:solidFill>
                  <a:srgbClr val="002060"/>
                </a:solidFill>
              </a:rPr>
              <a:t> and drive </a:t>
            </a:r>
            <a:r>
              <a:rPr lang="en-US" sz="4400" b="1" dirty="0">
                <a:solidFill>
                  <a:srgbClr val="002060"/>
                </a:solidFill>
              </a:rPr>
              <a:t>growth.</a:t>
            </a:r>
          </a:p>
        </p:txBody>
      </p:sp>
      <p:pic>
        <p:nvPicPr>
          <p:cNvPr id="5" name="Picture 4" descr="A logo with a globe and a graduation cap&#10;&#10;Description automatically generated">
            <a:extLst>
              <a:ext uri="{FF2B5EF4-FFF2-40B4-BE49-F238E27FC236}">
                <a16:creationId xmlns:a16="http://schemas.microsoft.com/office/drawing/2014/main" id="{DF43D72E-0DBD-7738-4BC9-9C31E5C9FC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pic>
        <p:nvPicPr>
          <p:cNvPr id="5" name="Picture 4" descr="A screenshot of a data report&#10;&#10;Description automatically generated">
            <a:extLst>
              <a:ext uri="{FF2B5EF4-FFF2-40B4-BE49-F238E27FC236}">
                <a16:creationId xmlns:a16="http://schemas.microsoft.com/office/drawing/2014/main" id="{EE3B2850-C546-E8DD-15CC-0FEE83CD6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81100"/>
            <a:ext cx="18313589" cy="8610600"/>
          </a:xfrm>
          <a:prstGeom prst="rect">
            <a:avLst/>
          </a:prstGeom>
        </p:spPr>
      </p:pic>
    </p:spTree>
    <p:extLst>
      <p:ext uri="{BB962C8B-B14F-4D97-AF65-F5344CB8AC3E}">
        <p14:creationId xmlns:p14="http://schemas.microsoft.com/office/powerpoint/2010/main" val="1693905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90500" y="3681561"/>
            <a:ext cx="17868900" cy="4401205"/>
          </a:xfrm>
          <a:prstGeom prst="rect">
            <a:avLst/>
          </a:prstGeom>
          <a:noFill/>
        </p:spPr>
        <p:txBody>
          <a:bodyPr wrap="square" rtlCol="0">
            <a:spAutoFit/>
          </a:bodyPr>
          <a:lstStyle/>
          <a:p>
            <a:pPr marL="457200" indent="-457200">
              <a:buFont typeface="Wingdings" panose="05000000000000000000" pitchFamily="2" charset="2"/>
              <a:buChar char="§"/>
            </a:pPr>
            <a:r>
              <a:rPr lang="en-US" sz="3200" i="1" dirty="0">
                <a:solidFill>
                  <a:schemeClr val="accent1">
                    <a:lumMod val="50000"/>
                  </a:schemeClr>
                </a:solidFill>
              </a:rPr>
              <a:t>In 2015, we had a total of 749 returned orders. This reflects a small portion of the 17,531 total orders, suggesting that return rates were relatively low.</a:t>
            </a:r>
          </a:p>
          <a:p>
            <a:endParaRPr lang="en-US" sz="3200" i="1" dirty="0">
              <a:solidFill>
                <a:schemeClr val="accent1">
                  <a:lumMod val="50000"/>
                </a:schemeClr>
              </a:solidFill>
            </a:endParaRPr>
          </a:p>
          <a:p>
            <a:pPr marL="457200" indent="-457200">
              <a:buFont typeface="Wingdings" panose="05000000000000000000" pitchFamily="2" charset="2"/>
              <a:buChar char="§"/>
            </a:pPr>
            <a:r>
              <a:rPr lang="en-US" sz="3200" i="1" dirty="0">
                <a:solidFill>
                  <a:schemeClr val="accent1">
                    <a:lumMod val="50000"/>
                  </a:schemeClr>
                </a:solidFill>
              </a:rPr>
              <a:t>Customers ordered a total quantity of 60,622 items across all months, indicating a strong demand for our products throughout the year."</a:t>
            </a:r>
          </a:p>
          <a:p>
            <a:endParaRPr lang="en-US" sz="3200" i="1" dirty="0"/>
          </a:p>
          <a:p>
            <a:endParaRPr lang="en-US" sz="4400" dirty="0"/>
          </a:p>
          <a:p>
            <a:endParaRPr lang="en-US" sz="4400" dirty="0">
              <a:solidFill>
                <a:srgbClr val="002060"/>
              </a:solidFill>
            </a:endParaRPr>
          </a:p>
        </p:txBody>
      </p:sp>
      <p:pic>
        <p:nvPicPr>
          <p:cNvPr id="3" name="Picture 2">
            <a:extLst>
              <a:ext uri="{FF2B5EF4-FFF2-40B4-BE49-F238E27FC236}">
                <a16:creationId xmlns:a16="http://schemas.microsoft.com/office/drawing/2014/main" id="{4399EDDC-4050-0982-001C-F500DFC7C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 y="1121466"/>
            <a:ext cx="18257519" cy="1607239"/>
          </a:xfrm>
          <a:prstGeom prst="rect">
            <a:avLst/>
          </a:prstGeom>
        </p:spPr>
      </p:pic>
    </p:spTree>
    <p:extLst>
      <p:ext uri="{BB962C8B-B14F-4D97-AF65-F5344CB8AC3E}">
        <p14:creationId xmlns:p14="http://schemas.microsoft.com/office/powerpoint/2010/main" val="3794598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30481" y="4898053"/>
            <a:ext cx="18249898" cy="4893647"/>
          </a:xfrm>
          <a:prstGeom prst="rect">
            <a:avLst/>
          </a:prstGeom>
          <a:noFill/>
        </p:spPr>
        <p:txBody>
          <a:bodyPr wrap="square" rtlCol="0">
            <a:spAutoFit/>
          </a:bodyPr>
          <a:lstStyle/>
          <a:p>
            <a:pPr algn="just"/>
            <a:r>
              <a:rPr lang="en-US" sz="3200" i="1" dirty="0"/>
              <a:t> </a:t>
            </a:r>
          </a:p>
          <a:p>
            <a:pPr marL="457200" indent="-457200" algn="just">
              <a:buFont typeface="Wingdings" panose="05000000000000000000" pitchFamily="2" charset="2"/>
              <a:buChar char="§"/>
            </a:pPr>
            <a:r>
              <a:rPr lang="en-US" sz="3200" i="1" dirty="0">
                <a:solidFill>
                  <a:schemeClr val="accent1">
                    <a:lumMod val="50000"/>
                  </a:schemeClr>
                </a:solidFill>
              </a:rPr>
              <a:t>This line chart shows the number of orders across each month in 2015. We can see that orders peaked in September with 2,018 orders and had the lowest point in February with only 756 orders.</a:t>
            </a:r>
          </a:p>
          <a:p>
            <a:pPr marL="457200" indent="-457200" algn="just">
              <a:buFont typeface="Wingdings" panose="05000000000000000000" pitchFamily="2" charset="2"/>
              <a:buChar char="§"/>
            </a:pPr>
            <a:endParaRPr lang="en-US" sz="3200" i="1" dirty="0">
              <a:solidFill>
                <a:schemeClr val="accent1">
                  <a:lumMod val="50000"/>
                </a:schemeClr>
              </a:solidFill>
            </a:endParaRPr>
          </a:p>
          <a:p>
            <a:pPr marL="457200" indent="-457200" algn="just">
              <a:buFont typeface="Wingdings" panose="05000000000000000000" pitchFamily="2" charset="2"/>
              <a:buChar char="§"/>
            </a:pPr>
            <a:r>
              <a:rPr lang="en-US" sz="3200" i="1" dirty="0">
                <a:solidFill>
                  <a:schemeClr val="accent1">
                    <a:lumMod val="50000"/>
                  </a:schemeClr>
                </a:solidFill>
              </a:rPr>
              <a:t>Notice the steady increase in orders after May, which likely reflects increased seasonal demand, particularly leading up to the holiday season.</a:t>
            </a:r>
          </a:p>
          <a:p>
            <a:pPr algn="just"/>
            <a:endParaRPr lang="en-US" sz="3200" i="1" dirty="0"/>
          </a:p>
          <a:p>
            <a:endParaRPr lang="en-US" sz="4400" dirty="0"/>
          </a:p>
          <a:p>
            <a:endParaRPr lang="en-US" sz="4400" dirty="0">
              <a:solidFill>
                <a:srgbClr val="002060"/>
              </a:solidFill>
            </a:endParaRPr>
          </a:p>
        </p:txBody>
      </p:sp>
      <p:pic>
        <p:nvPicPr>
          <p:cNvPr id="5" name="Picture 4" descr="A graph of order across a line&#10;&#10;Description automatically generated">
            <a:extLst>
              <a:ext uri="{FF2B5EF4-FFF2-40B4-BE49-F238E27FC236}">
                <a16:creationId xmlns:a16="http://schemas.microsoft.com/office/drawing/2014/main" id="{220782F4-6952-D553-1465-EAE923617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 y="1104900"/>
            <a:ext cx="18257519" cy="3176223"/>
          </a:xfrm>
          <a:prstGeom prst="rect">
            <a:avLst/>
          </a:prstGeom>
        </p:spPr>
      </p:pic>
    </p:spTree>
    <p:extLst>
      <p:ext uri="{BB962C8B-B14F-4D97-AF65-F5344CB8AC3E}">
        <p14:creationId xmlns:p14="http://schemas.microsoft.com/office/powerpoint/2010/main" val="401430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40969" y="5642670"/>
            <a:ext cx="4293870" cy="3539430"/>
          </a:xfrm>
          <a:prstGeom prst="rect">
            <a:avLst/>
          </a:prstGeom>
          <a:noFill/>
        </p:spPr>
        <p:txBody>
          <a:bodyPr wrap="square" rtlCol="0">
            <a:spAutoFit/>
          </a:bodyPr>
          <a:lstStyle/>
          <a:p>
            <a:pPr algn="just"/>
            <a:r>
              <a:rPr lang="en-US" sz="2800" i="1" dirty="0">
                <a:solidFill>
                  <a:schemeClr val="accent1">
                    <a:lumMod val="50000"/>
                  </a:schemeClr>
                </a:solidFill>
              </a:rPr>
              <a:t>Here, we can see the breakdown of orders by product categories. Office Supplies accounted for the highest number of orders with 10,735, followed by Technology with 3,455 and Furniture with 3,341.</a:t>
            </a: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4648200" y="3809576"/>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92202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4690109" y="5657314"/>
            <a:ext cx="4301490" cy="3600986"/>
          </a:xfrm>
          <a:prstGeom prst="rect">
            <a:avLst/>
          </a:prstGeom>
          <a:noFill/>
        </p:spPr>
        <p:txBody>
          <a:bodyPr wrap="square" rtlCol="0">
            <a:spAutoFit/>
          </a:bodyPr>
          <a:lstStyle/>
          <a:p>
            <a:pPr algn="just"/>
            <a:r>
              <a:rPr lang="en-US" sz="2800" i="1" dirty="0">
                <a:solidFill>
                  <a:schemeClr val="accent1">
                    <a:lumMod val="50000"/>
                  </a:schemeClr>
                </a:solidFill>
              </a:rPr>
              <a:t>This chart shows the top products by the number of orders. Staples were the most ordered product with 75 orders, followed by Cardinal Index Tab with 33 and Eldon File Cart with 30</a:t>
            </a:r>
          </a:p>
          <a:p>
            <a:pPr algn="just"/>
            <a:endParaRPr lang="en-US" sz="32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9262109" y="5493008"/>
            <a:ext cx="4251954" cy="4832092"/>
          </a:xfrm>
          <a:prstGeom prst="rect">
            <a:avLst/>
          </a:prstGeom>
          <a:noFill/>
        </p:spPr>
        <p:txBody>
          <a:bodyPr wrap="square" rtlCol="0">
            <a:spAutoFit/>
          </a:bodyPr>
          <a:lstStyle/>
          <a:p>
            <a:pPr algn="just"/>
            <a:r>
              <a:rPr lang="en-US" sz="2800" i="1" dirty="0">
                <a:solidFill>
                  <a:schemeClr val="accent1">
                    <a:lumMod val="50000"/>
                  </a:schemeClr>
                </a:solidFill>
              </a:rPr>
              <a:t>This chart illustrates the product categories with the most returns. Office Supplies experienced the highest number of returns, particularly within the binders and storage sub-categories, indicating potential issues with product satisfaction or quality."</a:t>
            </a:r>
          </a:p>
        </p:txBody>
      </p:sp>
      <p:pic>
        <p:nvPicPr>
          <p:cNvPr id="8" name="Picture 7" descr="A screenshot of a computer&#10;&#10;Description automatically generated">
            <a:extLst>
              <a:ext uri="{FF2B5EF4-FFF2-40B4-BE49-F238E27FC236}">
                <a16:creationId xmlns:a16="http://schemas.microsoft.com/office/drawing/2014/main" id="{F191A469-C4F6-7BC4-6A88-DD0883784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8" y="890118"/>
            <a:ext cx="18280379" cy="4249148"/>
          </a:xfrm>
          <a:prstGeom prst="rect">
            <a:avLst/>
          </a:prstGeom>
        </p:spPr>
      </p:pic>
      <p:cxnSp>
        <p:nvCxnSpPr>
          <p:cNvPr id="9" name="Straight Connector 8">
            <a:extLst>
              <a:ext uri="{FF2B5EF4-FFF2-40B4-BE49-F238E27FC236}">
                <a16:creationId xmlns:a16="http://schemas.microsoft.com/office/drawing/2014/main" id="{9CC610C0-095F-52C2-679E-9CE177339D22}"/>
              </a:ext>
            </a:extLst>
          </p:cNvPr>
          <p:cNvCxnSpPr/>
          <p:nvPr/>
        </p:nvCxnSpPr>
        <p:spPr>
          <a:xfrm>
            <a:off x="13792200" y="5052294"/>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4E0F969A-28B8-D91E-9D76-4F0EEB72547D}"/>
              </a:ext>
            </a:extLst>
          </p:cNvPr>
          <p:cNvSpPr txBox="1"/>
          <p:nvPr/>
        </p:nvSpPr>
        <p:spPr>
          <a:xfrm>
            <a:off x="13895077" y="5492200"/>
            <a:ext cx="4251954" cy="3970318"/>
          </a:xfrm>
          <a:prstGeom prst="rect">
            <a:avLst/>
          </a:prstGeom>
          <a:noFill/>
        </p:spPr>
        <p:txBody>
          <a:bodyPr wrap="square" rtlCol="0">
            <a:spAutoFit/>
          </a:bodyPr>
          <a:lstStyle/>
          <a:p>
            <a:pPr algn="just"/>
            <a:r>
              <a:rPr lang="en-US" sz="2800" i="1" dirty="0">
                <a:solidFill>
                  <a:schemeClr val="accent1">
                    <a:lumMod val="50000"/>
                  </a:schemeClr>
                </a:solidFill>
              </a:rPr>
              <a:t>This bubble chart visualizes the distribution of orders based on their priority level. For Office Supplies, most of the orders were classified under medium and high priority, while Furniture saw a larger portion of critical priority orders.</a:t>
            </a:r>
          </a:p>
        </p:txBody>
      </p:sp>
    </p:spTree>
    <p:extLst>
      <p:ext uri="{BB962C8B-B14F-4D97-AF65-F5344CB8AC3E}">
        <p14:creationId xmlns:p14="http://schemas.microsoft.com/office/powerpoint/2010/main" val="1455498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pic>
        <p:nvPicPr>
          <p:cNvPr id="9" name="Picture 8" descr="A screenshot of a data&#10;&#10;Description automatically generated">
            <a:extLst>
              <a:ext uri="{FF2B5EF4-FFF2-40B4-BE49-F238E27FC236}">
                <a16:creationId xmlns:a16="http://schemas.microsoft.com/office/drawing/2014/main" id="{9ECBE0C3-4908-26F3-1695-D225E4BCB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 y="1104899"/>
            <a:ext cx="18280379" cy="8693335"/>
          </a:xfrm>
          <a:prstGeom prst="rect">
            <a:avLst/>
          </a:prstGeom>
        </p:spPr>
      </p:pic>
    </p:spTree>
    <p:extLst>
      <p:ext uri="{BB962C8B-B14F-4D97-AF65-F5344CB8AC3E}">
        <p14:creationId xmlns:p14="http://schemas.microsoft.com/office/powerpoint/2010/main" val="3803054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90500" y="3681561"/>
            <a:ext cx="17868900" cy="2923877"/>
          </a:xfrm>
          <a:prstGeom prst="rect">
            <a:avLst/>
          </a:prstGeom>
          <a:noFill/>
        </p:spPr>
        <p:txBody>
          <a:bodyPr wrap="square" rtlCol="0">
            <a:spAutoFit/>
          </a:bodyPr>
          <a:lstStyle/>
          <a:p>
            <a:r>
              <a:rPr lang="en-US" sz="3200" i="1" dirty="0">
                <a:solidFill>
                  <a:schemeClr val="accent1">
                    <a:lumMod val="50000"/>
                  </a:schemeClr>
                </a:solidFill>
              </a:rPr>
              <a:t>These Cards mention that the total quantity of orders is 60,622, and there were 749 returned orders, indicating overall order volume and customer satisfaction</a:t>
            </a:r>
          </a:p>
          <a:p>
            <a:endParaRPr lang="en-US" sz="3200" i="1" dirty="0"/>
          </a:p>
          <a:p>
            <a:endParaRPr lang="en-US" sz="4400" dirty="0"/>
          </a:p>
          <a:p>
            <a:endParaRPr lang="en-US" sz="4400" dirty="0">
              <a:solidFill>
                <a:srgbClr val="002060"/>
              </a:solidFill>
            </a:endParaRPr>
          </a:p>
        </p:txBody>
      </p:sp>
      <p:pic>
        <p:nvPicPr>
          <p:cNvPr id="5" name="Picture 4">
            <a:extLst>
              <a:ext uri="{FF2B5EF4-FFF2-40B4-BE49-F238E27FC236}">
                <a16:creationId xmlns:a16="http://schemas.microsoft.com/office/drawing/2014/main" id="{843E497C-E2AB-CF60-EE58-1305CEA4F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 y="1135380"/>
            <a:ext cx="18051780" cy="1702292"/>
          </a:xfrm>
          <a:prstGeom prst="rect">
            <a:avLst/>
          </a:prstGeom>
        </p:spPr>
      </p:pic>
    </p:spTree>
    <p:extLst>
      <p:ext uri="{BB962C8B-B14F-4D97-AF65-F5344CB8AC3E}">
        <p14:creationId xmlns:p14="http://schemas.microsoft.com/office/powerpoint/2010/main" val="3754216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92392" y="5408593"/>
            <a:ext cx="8622975" cy="4893647"/>
          </a:xfrm>
          <a:prstGeom prst="rect">
            <a:avLst/>
          </a:prstGeom>
          <a:noFill/>
        </p:spPr>
        <p:txBody>
          <a:bodyPr wrap="square" rtlCol="0">
            <a:spAutoFit/>
          </a:bodyPr>
          <a:lstStyle/>
          <a:p>
            <a:pPr algn="just"/>
            <a:r>
              <a:rPr lang="en-US" sz="3200" i="1" dirty="0">
                <a:solidFill>
                  <a:schemeClr val="accent1">
                    <a:lumMod val="50000"/>
                  </a:schemeClr>
                </a:solidFill>
              </a:rPr>
              <a:t>This Table explains the average shipping costs based on order priority (Critical, High, Low, Medium). For example, the average shipping cost for critical orders is $179, while for medium orders, it’s $54. This indicates that higher priority orders incur higher shipping costs.</a:t>
            </a:r>
          </a:p>
          <a:p>
            <a:pPr algn="just"/>
            <a:endParaRPr lang="en-US" sz="3200" i="1" dirty="0">
              <a:solidFill>
                <a:schemeClr val="accent1">
                  <a:lumMod val="50000"/>
                </a:schemeClr>
              </a:solidFill>
            </a:endParaRPr>
          </a:p>
          <a:p>
            <a:endParaRPr lang="en-US" sz="4400" dirty="0"/>
          </a:p>
          <a:p>
            <a:endParaRPr lang="en-US" sz="4400" dirty="0">
              <a:solidFill>
                <a:srgbClr val="002060"/>
              </a:solidFill>
            </a:endParaRPr>
          </a:p>
        </p:txBody>
      </p:sp>
      <p:cxnSp>
        <p:nvCxnSpPr>
          <p:cNvPr id="7" name="Straight Connector 6">
            <a:extLst>
              <a:ext uri="{FF2B5EF4-FFF2-40B4-BE49-F238E27FC236}">
                <a16:creationId xmlns:a16="http://schemas.microsoft.com/office/drawing/2014/main" id="{1DAA58B8-93DF-5647-4541-1636D0DEE996}"/>
              </a:ext>
            </a:extLst>
          </p:cNvPr>
          <p:cNvCxnSpPr/>
          <p:nvPr/>
        </p:nvCxnSpPr>
        <p:spPr>
          <a:xfrm>
            <a:off x="9025888"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3BBD8EBA-170A-6C66-B4C0-F458E458D18B}"/>
              </a:ext>
            </a:extLst>
          </p:cNvPr>
          <p:cNvSpPr txBox="1"/>
          <p:nvPr/>
        </p:nvSpPr>
        <p:spPr>
          <a:xfrm>
            <a:off x="9336405" y="5408593"/>
            <a:ext cx="8684879" cy="4216539"/>
          </a:xfrm>
          <a:prstGeom prst="rect">
            <a:avLst/>
          </a:prstGeom>
          <a:noFill/>
        </p:spPr>
        <p:txBody>
          <a:bodyPr wrap="square" rtlCol="0">
            <a:spAutoFit/>
          </a:bodyPr>
          <a:lstStyle/>
          <a:p>
            <a:pPr algn="just"/>
            <a:r>
              <a:rPr lang="en-US" sz="3200" i="1" dirty="0">
                <a:solidFill>
                  <a:schemeClr val="accent1">
                    <a:lumMod val="50000"/>
                  </a:schemeClr>
                </a:solidFill>
              </a:rPr>
              <a:t>This visualization displays the average shipping cost, total shipping cost, and number of orders based on the ship mode. From it we can find that Standard Class has the highest volume of orders (10,439) with the lowest average shipping cost. Same Day Shipping has the highest average cost but handles fewer orders.</a:t>
            </a:r>
          </a:p>
          <a:p>
            <a:endParaRPr lang="en-US" sz="4400" dirty="0">
              <a:solidFill>
                <a:srgbClr val="002060"/>
              </a:solidFill>
            </a:endParaRPr>
          </a:p>
        </p:txBody>
      </p:sp>
      <p:pic>
        <p:nvPicPr>
          <p:cNvPr id="5" name="Picture 4" descr="A screenshot of a computer&#10;&#10;Description automatically generated">
            <a:extLst>
              <a:ext uri="{FF2B5EF4-FFF2-40B4-BE49-F238E27FC236}">
                <a16:creationId xmlns:a16="http://schemas.microsoft.com/office/drawing/2014/main" id="{99605CC6-1CC3-2EE9-D99E-EC14C505F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 y="1104900"/>
            <a:ext cx="17990814" cy="3915099"/>
          </a:xfrm>
          <a:prstGeom prst="rect">
            <a:avLst/>
          </a:prstGeom>
        </p:spPr>
      </p:pic>
    </p:spTree>
    <p:extLst>
      <p:ext uri="{BB962C8B-B14F-4D97-AF65-F5344CB8AC3E}">
        <p14:creationId xmlns:p14="http://schemas.microsoft.com/office/powerpoint/2010/main" val="2988947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92392" y="5408593"/>
            <a:ext cx="8622975" cy="4031873"/>
          </a:xfrm>
          <a:prstGeom prst="rect">
            <a:avLst/>
          </a:prstGeom>
          <a:noFill/>
        </p:spPr>
        <p:txBody>
          <a:bodyPr wrap="square" rtlCol="0">
            <a:spAutoFit/>
          </a:bodyPr>
          <a:lstStyle/>
          <a:p>
            <a:pPr algn="just"/>
            <a:r>
              <a:rPr lang="en-US" sz="3200" i="1" dirty="0">
                <a:solidFill>
                  <a:schemeClr val="accent1">
                    <a:lumMod val="50000"/>
                  </a:schemeClr>
                </a:solidFill>
              </a:rPr>
              <a:t>This section shows how shipping is distributed across product categories (Furniture, Office Supplies, and Technology) and ship modes:</a:t>
            </a:r>
          </a:p>
          <a:p>
            <a:pPr algn="just"/>
            <a:r>
              <a:rPr lang="en-US" sz="3200" i="1" dirty="0">
                <a:solidFill>
                  <a:schemeClr val="accent1">
                    <a:lumMod val="50000"/>
                  </a:schemeClr>
                </a:solidFill>
              </a:rPr>
              <a:t>Office Supplies: Has the highest total quantity (6,373).</a:t>
            </a:r>
          </a:p>
          <a:p>
            <a:pPr algn="just"/>
            <a:r>
              <a:rPr lang="en-US" sz="3200" i="1" dirty="0">
                <a:solidFill>
                  <a:schemeClr val="accent1">
                    <a:lumMod val="50000"/>
                  </a:schemeClr>
                </a:solidFill>
              </a:rPr>
              <a:t>Furniture: Most orders are Standard Class (1,970).</a:t>
            </a:r>
          </a:p>
          <a:p>
            <a:pPr algn="just"/>
            <a:r>
              <a:rPr lang="en-US" sz="3200" i="1" dirty="0">
                <a:solidFill>
                  <a:schemeClr val="accent1">
                    <a:lumMod val="50000"/>
                  </a:schemeClr>
                </a:solidFill>
              </a:rPr>
              <a:t>Technology: Shows a balanced distribution between ship modes, with 2,096 orders in total.</a:t>
            </a:r>
            <a:endParaRPr lang="en-US" sz="4400" dirty="0"/>
          </a:p>
        </p:txBody>
      </p:sp>
      <p:cxnSp>
        <p:nvCxnSpPr>
          <p:cNvPr id="7" name="Straight Connector 6">
            <a:extLst>
              <a:ext uri="{FF2B5EF4-FFF2-40B4-BE49-F238E27FC236}">
                <a16:creationId xmlns:a16="http://schemas.microsoft.com/office/drawing/2014/main" id="{1DAA58B8-93DF-5647-4541-1636D0DEE996}"/>
              </a:ext>
            </a:extLst>
          </p:cNvPr>
          <p:cNvCxnSpPr/>
          <p:nvPr/>
        </p:nvCxnSpPr>
        <p:spPr>
          <a:xfrm>
            <a:off x="9025888"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3BBD8EBA-170A-6C66-B4C0-F458E458D18B}"/>
              </a:ext>
            </a:extLst>
          </p:cNvPr>
          <p:cNvSpPr txBox="1"/>
          <p:nvPr/>
        </p:nvSpPr>
        <p:spPr>
          <a:xfrm>
            <a:off x="9336405" y="5408593"/>
            <a:ext cx="8684879" cy="2431435"/>
          </a:xfrm>
          <a:prstGeom prst="rect">
            <a:avLst/>
          </a:prstGeom>
          <a:noFill/>
        </p:spPr>
        <p:txBody>
          <a:bodyPr wrap="square" rtlCol="0">
            <a:spAutoFit/>
          </a:bodyPr>
          <a:lstStyle/>
          <a:p>
            <a:pPr algn="just"/>
            <a:r>
              <a:rPr lang="en-US" sz="3200" i="1" dirty="0">
                <a:solidFill>
                  <a:schemeClr val="accent1">
                    <a:lumMod val="50000"/>
                  </a:schemeClr>
                </a:solidFill>
              </a:rPr>
              <a:t>Same Day Shipping targets customers willing to pay more for faster delivery.</a:t>
            </a:r>
          </a:p>
          <a:p>
            <a:endParaRPr lang="en-US" sz="4400" dirty="0"/>
          </a:p>
          <a:p>
            <a:endParaRPr lang="en-US" sz="4400" dirty="0">
              <a:solidFill>
                <a:srgbClr val="002060"/>
              </a:solidFill>
            </a:endParaRPr>
          </a:p>
        </p:txBody>
      </p:sp>
      <p:pic>
        <p:nvPicPr>
          <p:cNvPr id="12" name="Picture 11" descr="A screenshot of a computer&#10;&#10;Description automatically generated">
            <a:extLst>
              <a:ext uri="{FF2B5EF4-FFF2-40B4-BE49-F238E27FC236}">
                <a16:creationId xmlns:a16="http://schemas.microsoft.com/office/drawing/2014/main" id="{60D20F6B-873D-E418-A904-30E97C80D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6" y="1307728"/>
            <a:ext cx="18256892" cy="3666577"/>
          </a:xfrm>
          <a:prstGeom prst="rect">
            <a:avLst/>
          </a:prstGeom>
        </p:spPr>
      </p:pic>
    </p:spTree>
    <p:extLst>
      <p:ext uri="{BB962C8B-B14F-4D97-AF65-F5344CB8AC3E}">
        <p14:creationId xmlns:p14="http://schemas.microsoft.com/office/powerpoint/2010/main" val="3858713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Sales Trend Dashboard</a:t>
            </a:r>
          </a:p>
        </p:txBody>
      </p:sp>
      <p:pic>
        <p:nvPicPr>
          <p:cNvPr id="7" name="Picture 6" descr="A screenshot of a computer screen&#10;&#10;Description automatically generated">
            <a:extLst>
              <a:ext uri="{FF2B5EF4-FFF2-40B4-BE49-F238E27FC236}">
                <a16:creationId xmlns:a16="http://schemas.microsoft.com/office/drawing/2014/main" id="{F3E15C10-331C-C086-B137-EAC1428ECB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 y="1333499"/>
            <a:ext cx="18272759" cy="8731399"/>
          </a:xfrm>
          <a:prstGeom prst="rect">
            <a:avLst/>
          </a:prstGeom>
        </p:spPr>
      </p:pic>
    </p:spTree>
    <p:extLst>
      <p:ext uri="{BB962C8B-B14F-4D97-AF65-F5344CB8AC3E}">
        <p14:creationId xmlns:p14="http://schemas.microsoft.com/office/powerpoint/2010/main" val="3018490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Sales Trend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25729" y="6170355"/>
            <a:ext cx="5836919" cy="2554545"/>
          </a:xfrm>
          <a:prstGeom prst="rect">
            <a:avLst/>
          </a:prstGeom>
          <a:noFill/>
        </p:spPr>
        <p:txBody>
          <a:bodyPr wrap="square" rtlCol="0">
            <a:spAutoFit/>
          </a:bodyPr>
          <a:lstStyle/>
          <a:p>
            <a:pPr algn="just"/>
            <a:r>
              <a:rPr lang="en-US" sz="3200" i="1" dirty="0">
                <a:solidFill>
                  <a:schemeClr val="accent1">
                    <a:lumMod val="50000"/>
                  </a:schemeClr>
                </a:solidFill>
              </a:rPr>
              <a:t>Total quantity sold is 60,622, reflecting a 25.94% increase compared to the previous year. This indicates strong demand and effective sales strategies.</a:t>
            </a:r>
            <a:endParaRPr lang="en-US" sz="4400" dirty="0">
              <a:solidFill>
                <a:schemeClr val="accent1">
                  <a:lumMod val="50000"/>
                </a:schemeClr>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6310315" y="6135112"/>
            <a:ext cx="5836919" cy="3046988"/>
          </a:xfrm>
          <a:prstGeom prst="rect">
            <a:avLst/>
          </a:prstGeom>
          <a:noFill/>
        </p:spPr>
        <p:txBody>
          <a:bodyPr wrap="square" rtlCol="0">
            <a:spAutoFit/>
          </a:bodyPr>
          <a:lstStyle/>
          <a:p>
            <a:pPr algn="just"/>
            <a:r>
              <a:rPr lang="en-US" sz="3200" i="1" dirty="0">
                <a:solidFill>
                  <a:schemeClr val="accent1">
                    <a:lumMod val="50000"/>
                  </a:schemeClr>
                </a:solidFill>
              </a:rPr>
              <a:t>Total profit stands at $504,166, with a growth of 23.89% year-over-year. This suggests improved operational efficiency and cost management alongside sales growth.</a:t>
            </a:r>
            <a:endParaRPr lang="en-US" sz="32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12376788" y="6135112"/>
            <a:ext cx="5695942" cy="3046988"/>
          </a:xfrm>
          <a:prstGeom prst="rect">
            <a:avLst/>
          </a:prstGeom>
          <a:noFill/>
        </p:spPr>
        <p:txBody>
          <a:bodyPr wrap="square" rtlCol="0">
            <a:spAutoFit/>
          </a:bodyPr>
          <a:lstStyle/>
          <a:p>
            <a:pPr algn="just"/>
            <a:r>
              <a:rPr lang="en-US" sz="3200" i="1" dirty="0">
                <a:solidFill>
                  <a:schemeClr val="accent1">
                    <a:lumMod val="50000"/>
                  </a:schemeClr>
                </a:solidFill>
              </a:rPr>
              <a:t>Total sales amount to $4,299,866, marking a 26.25% increase from the previous year. This growth indicates a robust sales performance across the year.</a:t>
            </a:r>
            <a:endParaRPr lang="en-US" sz="4400" dirty="0">
              <a:solidFill>
                <a:schemeClr val="accent1">
                  <a:lumMod val="50000"/>
                </a:schemeClr>
              </a:solidFill>
            </a:endParaRPr>
          </a:p>
        </p:txBody>
      </p:sp>
      <p:pic>
        <p:nvPicPr>
          <p:cNvPr id="8" name="Picture 7" descr="A graph with numbers and lines&#10;&#10;Description automatically generated">
            <a:extLst>
              <a:ext uri="{FF2B5EF4-FFF2-40B4-BE49-F238E27FC236}">
                <a16:creationId xmlns:a16="http://schemas.microsoft.com/office/drawing/2014/main" id="{862D5F33-F8C5-0CC7-B1E9-AA6934CCD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29" y="1127760"/>
            <a:ext cx="17946997" cy="4757260"/>
          </a:xfrm>
          <a:prstGeom prst="rect">
            <a:avLst/>
          </a:prstGeom>
        </p:spPr>
      </p:pic>
    </p:spTree>
    <p:extLst>
      <p:ext uri="{BB962C8B-B14F-4D97-AF65-F5344CB8AC3E}">
        <p14:creationId xmlns:p14="http://schemas.microsoft.com/office/powerpoint/2010/main" val="1263633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997" y="-63499"/>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a:grpSpLocks noChangeAspect="1"/>
          </p:cNvGrpSpPr>
          <p:nvPr/>
        </p:nvGrpSpPr>
        <p:grpSpPr>
          <a:xfrm>
            <a:off x="16794756" y="4577620"/>
            <a:ext cx="276225" cy="276463"/>
            <a:chOff x="0" y="0"/>
            <a:chExt cx="276225" cy="276466"/>
          </a:xfrm>
        </p:grpSpPr>
        <p:sp>
          <p:nvSpPr>
            <p:cNvPr id="4" name="Freeform 4"/>
            <p:cNvSpPr/>
            <p:nvPr/>
          </p:nvSpPr>
          <p:spPr>
            <a:xfrm>
              <a:off x="0" y="0"/>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a:grpSpLocks noChangeAspect="1"/>
          </p:cNvGrpSpPr>
          <p:nvPr/>
        </p:nvGrpSpPr>
        <p:grpSpPr>
          <a:xfrm>
            <a:off x="16233667" y="5010188"/>
            <a:ext cx="1393822" cy="2667791"/>
            <a:chOff x="0" y="0"/>
            <a:chExt cx="1393825" cy="2667800"/>
          </a:xfrm>
        </p:grpSpPr>
        <p:sp>
          <p:nvSpPr>
            <p:cNvPr id="6" name="Freeform 6"/>
            <p:cNvSpPr/>
            <p:nvPr/>
          </p:nvSpPr>
          <p:spPr>
            <a:xfrm>
              <a:off x="63500" y="63500"/>
              <a:ext cx="1266825" cy="2540762"/>
            </a:xfrm>
            <a:custGeom>
              <a:avLst/>
              <a:gdLst/>
              <a:ahLst/>
              <a:cxnLst/>
              <a:rect l="l" t="t" r="r" b="b"/>
              <a:pathLst>
                <a:path w="1266825" h="2540762">
                  <a:moveTo>
                    <a:pt x="0" y="0"/>
                  </a:moveTo>
                  <a:lnTo>
                    <a:pt x="0" y="2540762"/>
                  </a:lnTo>
                  <a:cubicBezTo>
                    <a:pt x="665226" y="2540762"/>
                    <a:pt x="1211453" y="2029333"/>
                    <a:pt x="1266825" y="1378966"/>
                  </a:cubicBezTo>
                  <a:lnTo>
                    <a:pt x="1266825" y="1378966"/>
                  </a:lnTo>
                  <a:lnTo>
                    <a:pt x="1266825" y="1161161"/>
                  </a:lnTo>
                  <a:lnTo>
                    <a:pt x="1266825" y="1161161"/>
                  </a:lnTo>
                  <a:cubicBezTo>
                    <a:pt x="1211453" y="510794"/>
                    <a:pt x="665226" y="0"/>
                    <a:pt x="0" y="0"/>
                  </a:cubicBezTo>
                  <a:close/>
                </a:path>
              </a:pathLst>
            </a:custGeom>
            <a:solidFill>
              <a:srgbClr val="669CD3"/>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561086" y="64262"/>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561086" y="561721"/>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561086" y="1059180"/>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Freeform 10"/>
          <p:cNvSpPr/>
          <p:nvPr/>
        </p:nvSpPr>
        <p:spPr>
          <a:xfrm>
            <a:off x="0" y="5063535"/>
            <a:ext cx="18288000" cy="5223466"/>
          </a:xfrm>
          <a:custGeom>
            <a:avLst/>
            <a:gdLst/>
            <a:ahLst/>
            <a:cxnLst/>
            <a:rect l="l" t="t" r="r" b="b"/>
            <a:pathLst>
              <a:path w="15087600" h="3686175">
                <a:moveTo>
                  <a:pt x="0" y="0"/>
                </a:moveTo>
                <a:lnTo>
                  <a:pt x="15087600" y="0"/>
                </a:lnTo>
                <a:lnTo>
                  <a:pt x="15087600" y="3686175"/>
                </a:lnTo>
                <a:lnTo>
                  <a:pt x="0" y="3686175"/>
                </a:lnTo>
                <a:lnTo>
                  <a:pt x="0" y="0"/>
                </a:lnTo>
                <a:close/>
              </a:path>
            </a:pathLst>
          </a:custGeom>
          <a:blipFill>
            <a:blip r:embed="rId4"/>
            <a:stretch>
              <a:fillRect t="-86325" b="-8628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12"/>
          <p:cNvSpPr/>
          <p:nvPr/>
        </p:nvSpPr>
        <p:spPr>
          <a:xfrm>
            <a:off x="1258981" y="1805867"/>
            <a:ext cx="6632448" cy="2002536"/>
          </a:xfrm>
          <a:custGeom>
            <a:avLst/>
            <a:gdLst/>
            <a:ahLst/>
            <a:cxnLst/>
            <a:rect l="l" t="t" r="r" b="b"/>
            <a:pathLst>
              <a:path w="6632448" h="2002536">
                <a:moveTo>
                  <a:pt x="0" y="0"/>
                </a:moveTo>
                <a:lnTo>
                  <a:pt x="6632448" y="0"/>
                </a:lnTo>
                <a:lnTo>
                  <a:pt x="6632448" y="2002536"/>
                </a:lnTo>
                <a:lnTo>
                  <a:pt x="0" y="2002536"/>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15"/>
          <p:cNvSpPr/>
          <p:nvPr/>
        </p:nvSpPr>
        <p:spPr>
          <a:xfrm>
            <a:off x="487051" y="7667263"/>
            <a:ext cx="1467660" cy="961339"/>
          </a:xfrm>
          <a:custGeom>
            <a:avLst/>
            <a:gdLst/>
            <a:ahLst/>
            <a:cxnLst/>
            <a:rect l="l" t="t" r="r" b="b"/>
            <a:pathLst>
              <a:path w="1467660" h="961339">
                <a:moveTo>
                  <a:pt x="0" y="0"/>
                </a:moveTo>
                <a:lnTo>
                  <a:pt x="1467660" y="0"/>
                </a:lnTo>
                <a:lnTo>
                  <a:pt x="1467660" y="961339"/>
                </a:lnTo>
                <a:lnTo>
                  <a:pt x="0" y="961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68ACC443-7873-5E37-8906-FBEE7757296C}"/>
              </a:ext>
            </a:extLst>
          </p:cNvPr>
          <p:cNvSpPr txBox="1"/>
          <p:nvPr/>
        </p:nvSpPr>
        <p:spPr>
          <a:xfrm>
            <a:off x="8578081" y="1427623"/>
            <a:ext cx="9362875" cy="3416320"/>
          </a:xfrm>
          <a:prstGeom prst="rect">
            <a:avLst/>
          </a:prstGeom>
          <a:noFill/>
        </p:spPr>
        <p:txBody>
          <a:bodyPr wrap="square" rtlCol="0">
            <a:spAutoFit/>
          </a:bodyPr>
          <a:lstStyle/>
          <a:p>
            <a:pPr algn="just"/>
            <a:r>
              <a:rPr lang="en-US" sz="3600" dirty="0">
                <a:solidFill>
                  <a:srgbClr val="002060"/>
                </a:solidFill>
              </a:rPr>
              <a:t>Utilizing the right tools like Excel, Tableau, and Python can significantly enhance your data analysis capabilities. These tools provide powerful features for visualization, automation, and collaboration, making the analysis process more efficient and effective.</a:t>
            </a:r>
          </a:p>
        </p:txBody>
      </p:sp>
      <p:pic>
        <p:nvPicPr>
          <p:cNvPr id="13" name="Picture 12" descr="A logo with a globe and a graduation cap&#10;&#10;Description automatically generated">
            <a:extLst>
              <a:ext uri="{FF2B5EF4-FFF2-40B4-BE49-F238E27FC236}">
                <a16:creationId xmlns:a16="http://schemas.microsoft.com/office/drawing/2014/main" id="{BC69B9B6-18CF-EFA3-E8A3-3B0F3CA1B9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Sales Trend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25729" y="5867400"/>
            <a:ext cx="5836919" cy="2923877"/>
          </a:xfrm>
          <a:prstGeom prst="rect">
            <a:avLst/>
          </a:prstGeom>
          <a:noFill/>
        </p:spPr>
        <p:txBody>
          <a:bodyPr wrap="square" rtlCol="0">
            <a:spAutoFit/>
          </a:bodyPr>
          <a:lstStyle/>
          <a:p>
            <a:pPr algn="just"/>
            <a:r>
              <a:rPr lang="en-US" sz="2800" i="1" dirty="0">
                <a:solidFill>
                  <a:schemeClr val="accent1">
                    <a:lumMod val="50000"/>
                  </a:schemeClr>
                </a:solidFill>
              </a:rPr>
              <a:t>This map illustrates the total profits by country, with United States having the highest profits at 228,515$, followed by China with 107,732$ and France with 105,237$.</a:t>
            </a:r>
            <a:endParaRPr lang="en-US" sz="4000" dirty="0">
              <a:solidFill>
                <a:schemeClr val="accent1">
                  <a:lumMod val="50000"/>
                </a:schemeClr>
              </a:solidFill>
            </a:endParaRPr>
          </a:p>
          <a:p>
            <a:pPr algn="just"/>
            <a:endParaRPr lang="en-US" sz="4400" dirty="0">
              <a:solidFill>
                <a:schemeClr val="accent1">
                  <a:lumMod val="50000"/>
                </a:schemeClr>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6252208" y="5867400"/>
            <a:ext cx="5836919" cy="2246769"/>
          </a:xfrm>
          <a:prstGeom prst="rect">
            <a:avLst/>
          </a:prstGeom>
          <a:noFill/>
        </p:spPr>
        <p:txBody>
          <a:bodyPr wrap="square" rtlCol="0">
            <a:spAutoFit/>
          </a:bodyPr>
          <a:lstStyle/>
          <a:p>
            <a:pPr algn="just"/>
            <a:r>
              <a:rPr lang="en-US" sz="2800" i="1" dirty="0">
                <a:solidFill>
                  <a:schemeClr val="accent1">
                    <a:lumMod val="50000"/>
                  </a:schemeClr>
                </a:solidFill>
              </a:rPr>
              <a:t>These customers represent significant contributions to total sales, suggesting targeted marketing efforts could enhance relationships with these key clients.</a:t>
            </a:r>
            <a:endParaRPr lang="en-US" sz="28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12376788" y="5783580"/>
            <a:ext cx="5695942" cy="3970318"/>
          </a:xfrm>
          <a:prstGeom prst="rect">
            <a:avLst/>
          </a:prstGeom>
          <a:noFill/>
        </p:spPr>
        <p:txBody>
          <a:bodyPr wrap="square" rtlCol="0">
            <a:spAutoFit/>
          </a:bodyPr>
          <a:lstStyle/>
          <a:p>
            <a:pPr algn="just"/>
            <a:r>
              <a:rPr lang="en-US" sz="2800" i="1" dirty="0">
                <a:solidFill>
                  <a:schemeClr val="accent1">
                    <a:lumMod val="50000"/>
                  </a:schemeClr>
                </a:solidFill>
              </a:rPr>
              <a:t>The sales trend shows consistent growth throughout the year, with noticeable peaks that may correspond with specific promotions or seasonal demand. The data indicates fluctuations in sales discounts, which should be analyzed to understand their impact on overall sales performance.</a:t>
            </a:r>
            <a:endParaRPr lang="en-US" sz="2800" dirty="0">
              <a:solidFill>
                <a:schemeClr val="accent1">
                  <a:lumMod val="50000"/>
                </a:schemeClr>
              </a:solidFill>
            </a:endParaRPr>
          </a:p>
        </p:txBody>
      </p:sp>
      <p:pic>
        <p:nvPicPr>
          <p:cNvPr id="5" name="Picture 4" descr="A screenshot of a graph&#10;&#10;Description automatically generated">
            <a:extLst>
              <a:ext uri="{FF2B5EF4-FFF2-40B4-BE49-F238E27FC236}">
                <a16:creationId xmlns:a16="http://schemas.microsoft.com/office/drawing/2014/main" id="{9E41703D-A4EA-C4C7-6920-6E472E1C4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29" y="1135380"/>
            <a:ext cx="17946998" cy="4263342"/>
          </a:xfrm>
          <a:prstGeom prst="rect">
            <a:avLst/>
          </a:prstGeom>
        </p:spPr>
      </p:pic>
    </p:spTree>
    <p:extLst>
      <p:ext uri="{BB962C8B-B14F-4D97-AF65-F5344CB8AC3E}">
        <p14:creationId xmlns:p14="http://schemas.microsoft.com/office/powerpoint/2010/main" val="205824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41EC07-11BB-5D47-134B-F14E05A89D79}"/>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Product Dashboard</a:t>
            </a:r>
          </a:p>
        </p:txBody>
      </p:sp>
      <p:pic>
        <p:nvPicPr>
          <p:cNvPr id="4" name="Picture 3">
            <a:extLst>
              <a:ext uri="{FF2B5EF4-FFF2-40B4-BE49-F238E27FC236}">
                <a16:creationId xmlns:a16="http://schemas.microsoft.com/office/drawing/2014/main" id="{CED27AC2-E0B3-1243-9A77-E6E97918C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91" y="1104900"/>
            <a:ext cx="16922195" cy="8077200"/>
          </a:xfrm>
          <a:prstGeom prst="rect">
            <a:avLst/>
          </a:prstGeom>
        </p:spPr>
      </p:pic>
    </p:spTree>
    <p:extLst>
      <p:ext uri="{BB962C8B-B14F-4D97-AF65-F5344CB8AC3E}">
        <p14:creationId xmlns:p14="http://schemas.microsoft.com/office/powerpoint/2010/main" val="3676323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B4964C-53B8-E54D-526F-567684035BA7}"/>
              </a:ext>
            </a:extLst>
          </p:cNvPr>
          <p:cNvSpPr txBox="1"/>
          <p:nvPr/>
        </p:nvSpPr>
        <p:spPr>
          <a:xfrm>
            <a:off x="-15241" y="5264408"/>
            <a:ext cx="7101836" cy="4401205"/>
          </a:xfrm>
          <a:prstGeom prst="rect">
            <a:avLst/>
          </a:prstGeom>
          <a:noFill/>
        </p:spPr>
        <p:txBody>
          <a:bodyPr wrap="square">
            <a:spAutoFit/>
          </a:bodyPr>
          <a:lstStyle/>
          <a:p>
            <a:pPr marL="457200" indent="-457200" algn="just">
              <a:buFont typeface="Wingdings" panose="05000000000000000000" pitchFamily="2" charset="2"/>
              <a:buChar char="§"/>
            </a:pPr>
            <a:r>
              <a:rPr lang="en-US" sz="2800" b="1" i="1" dirty="0">
                <a:solidFill>
                  <a:schemeClr val="accent1">
                    <a:lumMod val="50000"/>
                  </a:schemeClr>
                </a:solidFill>
                <a:effectLst/>
                <a:highlight>
                  <a:srgbClr val="FFFFFF"/>
                </a:highlight>
                <a:latin typeface="+mj-lt"/>
              </a:rPr>
              <a:t>Tom Ashbrook</a:t>
            </a:r>
            <a:r>
              <a:rPr lang="en-US" sz="2800" b="0" i="1" dirty="0">
                <a:solidFill>
                  <a:schemeClr val="accent1">
                    <a:lumMod val="50000"/>
                  </a:schemeClr>
                </a:solidFill>
                <a:effectLst/>
                <a:highlight>
                  <a:srgbClr val="FFFFFF"/>
                </a:highlight>
                <a:latin typeface="+mj-lt"/>
              </a:rPr>
              <a:t> leads with an average payment of </a:t>
            </a:r>
            <a:r>
              <a:rPr lang="en-US" sz="2800" b="1" i="1" dirty="0">
                <a:solidFill>
                  <a:schemeClr val="accent1">
                    <a:lumMod val="50000"/>
                  </a:schemeClr>
                </a:solidFill>
                <a:effectLst/>
                <a:highlight>
                  <a:srgbClr val="FFFFFF"/>
                </a:highlight>
                <a:latin typeface="+mj-lt"/>
              </a:rPr>
              <a:t>$1,022</a:t>
            </a:r>
            <a:r>
              <a:rPr lang="en-US" sz="2800" b="0" i="1" dirty="0">
                <a:solidFill>
                  <a:schemeClr val="accent1">
                    <a:lumMod val="50000"/>
                  </a:schemeClr>
                </a:solidFill>
                <a:effectLst/>
                <a:highlight>
                  <a:srgbClr val="FFFFFF"/>
                </a:highlight>
                <a:latin typeface="+mj-lt"/>
              </a:rPr>
              <a:t>, significantly higher than the others. This suggests he may be a key customer worth targeting for loyalty programs or exclusive offers.</a:t>
            </a:r>
          </a:p>
          <a:p>
            <a:pPr marL="457200" indent="-457200" algn="just">
              <a:buFont typeface="Wingdings" panose="05000000000000000000" pitchFamily="2" charset="2"/>
              <a:buChar char="§"/>
            </a:pPr>
            <a:r>
              <a:rPr lang="en-US" sz="2800" b="0" i="1" dirty="0">
                <a:solidFill>
                  <a:schemeClr val="accent1">
                    <a:lumMod val="50000"/>
                  </a:schemeClr>
                </a:solidFill>
                <a:effectLst/>
                <a:highlight>
                  <a:srgbClr val="FFFFFF"/>
                </a:highlight>
                <a:latin typeface="+mj-lt"/>
              </a:rPr>
              <a:t>The average payments of the other top customers range from </a:t>
            </a:r>
            <a:r>
              <a:rPr lang="en-US" sz="2800" b="1" i="1" dirty="0">
                <a:solidFill>
                  <a:schemeClr val="accent1">
                    <a:lumMod val="50000"/>
                  </a:schemeClr>
                </a:solidFill>
                <a:effectLst/>
                <a:highlight>
                  <a:srgbClr val="FFFFFF"/>
                </a:highlight>
                <a:latin typeface="+mj-lt"/>
              </a:rPr>
              <a:t>$671 to $803</a:t>
            </a:r>
            <a:r>
              <a:rPr lang="en-US" sz="2800" b="0" i="1" dirty="0">
                <a:solidFill>
                  <a:schemeClr val="accent1">
                    <a:lumMod val="50000"/>
                  </a:schemeClr>
                </a:solidFill>
                <a:effectLst/>
                <a:highlight>
                  <a:srgbClr val="FFFFFF"/>
                </a:highlight>
                <a:latin typeface="+mj-lt"/>
              </a:rPr>
              <a:t>, indicating a potential opportunity to increase engagement and sales with these customers.</a:t>
            </a:r>
          </a:p>
        </p:txBody>
      </p:sp>
      <p:pic>
        <p:nvPicPr>
          <p:cNvPr id="7" name="Picture 6">
            <a:extLst>
              <a:ext uri="{FF2B5EF4-FFF2-40B4-BE49-F238E27FC236}">
                <a16:creationId xmlns:a16="http://schemas.microsoft.com/office/drawing/2014/main" id="{5F46DF49-AE02-22FE-FB45-B314B4846CE4}"/>
              </a:ext>
            </a:extLst>
          </p:cNvPr>
          <p:cNvPicPr>
            <a:picLocks noChangeAspect="1"/>
          </p:cNvPicPr>
          <p:nvPr/>
        </p:nvPicPr>
        <p:blipFill rotWithShape="1">
          <a:blip r:embed="rId2"/>
          <a:srcRect r="69785"/>
          <a:stretch/>
        </p:blipFill>
        <p:spPr>
          <a:xfrm>
            <a:off x="601978" y="1022686"/>
            <a:ext cx="6484619" cy="3984336"/>
          </a:xfrm>
          <a:prstGeom prst="rect">
            <a:avLst/>
          </a:prstGeom>
        </p:spPr>
      </p:pic>
      <p:sp>
        <p:nvSpPr>
          <p:cNvPr id="3" name="Title 1">
            <a:extLst>
              <a:ext uri="{FF2B5EF4-FFF2-40B4-BE49-F238E27FC236}">
                <a16:creationId xmlns:a16="http://schemas.microsoft.com/office/drawing/2014/main" id="{850F79F8-92A2-6350-BE3D-E25E357A787B}"/>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Product Dashboard</a:t>
            </a:r>
          </a:p>
        </p:txBody>
      </p:sp>
      <p:cxnSp>
        <p:nvCxnSpPr>
          <p:cNvPr id="5" name="Straight Connector 4">
            <a:extLst>
              <a:ext uri="{FF2B5EF4-FFF2-40B4-BE49-F238E27FC236}">
                <a16:creationId xmlns:a16="http://schemas.microsoft.com/office/drawing/2014/main" id="{2609892D-E811-25C7-0C68-8FAD5B6AC32F}"/>
              </a:ext>
            </a:extLst>
          </p:cNvPr>
          <p:cNvCxnSpPr/>
          <p:nvPr/>
        </p:nvCxnSpPr>
        <p:spPr>
          <a:xfrm>
            <a:off x="59436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1596E145-3733-D542-2E41-1915EDBDEB7E}"/>
              </a:ext>
            </a:extLst>
          </p:cNvPr>
          <p:cNvSpPr txBox="1"/>
          <p:nvPr/>
        </p:nvSpPr>
        <p:spPr>
          <a:xfrm>
            <a:off x="8374383" y="5448300"/>
            <a:ext cx="9380217" cy="3108543"/>
          </a:xfrm>
          <a:prstGeom prst="rect">
            <a:avLst/>
          </a:prstGeom>
          <a:noFill/>
        </p:spPr>
        <p:txBody>
          <a:bodyPr wrap="square" rtlCol="0">
            <a:spAutoFit/>
          </a:bodyPr>
          <a:lstStyle/>
          <a:p>
            <a:pPr lvl="1" algn="just"/>
            <a:r>
              <a:rPr lang="en-US" sz="2800" i="1" dirty="0">
                <a:solidFill>
                  <a:schemeClr val="accent1">
                    <a:lumMod val="50000"/>
                  </a:schemeClr>
                </a:solidFill>
                <a:highlight>
                  <a:srgbClr val="FFFFFF"/>
                </a:highlight>
                <a:latin typeface="+mj-lt"/>
              </a:rPr>
              <a:t>The "</a:t>
            </a:r>
            <a:r>
              <a:rPr lang="en-US" sz="2800" b="1" i="1" dirty="0">
                <a:solidFill>
                  <a:schemeClr val="accent1">
                    <a:lumMod val="50000"/>
                  </a:schemeClr>
                </a:solidFill>
                <a:highlight>
                  <a:srgbClr val="FFFFFF"/>
                </a:highlight>
                <a:latin typeface="+mj-lt"/>
              </a:rPr>
              <a:t>Appliances</a:t>
            </a:r>
            <a:r>
              <a:rPr lang="en-US" sz="2800" i="1" dirty="0">
                <a:solidFill>
                  <a:schemeClr val="accent1">
                    <a:lumMod val="50000"/>
                  </a:schemeClr>
                </a:solidFill>
                <a:highlight>
                  <a:srgbClr val="FFFFFF"/>
                </a:highlight>
                <a:latin typeface="+mj-lt"/>
              </a:rPr>
              <a:t>“ , “</a:t>
            </a:r>
            <a:r>
              <a:rPr lang="en-US" sz="2800" b="1" i="1" dirty="0">
                <a:solidFill>
                  <a:schemeClr val="accent1">
                    <a:lumMod val="50000"/>
                  </a:schemeClr>
                </a:solidFill>
                <a:highlight>
                  <a:srgbClr val="FFFFFF"/>
                </a:highlight>
                <a:latin typeface="+mj-lt"/>
              </a:rPr>
              <a:t>Labels</a:t>
            </a:r>
            <a:r>
              <a:rPr lang="en-US" sz="2800" i="1" dirty="0">
                <a:solidFill>
                  <a:schemeClr val="accent1">
                    <a:lumMod val="50000"/>
                  </a:schemeClr>
                </a:solidFill>
                <a:highlight>
                  <a:srgbClr val="FFFFFF"/>
                </a:highlight>
                <a:latin typeface="+mj-lt"/>
              </a:rPr>
              <a:t>” and “</a:t>
            </a:r>
            <a:r>
              <a:rPr lang="en-US" sz="2800" b="1" i="1" dirty="0">
                <a:solidFill>
                  <a:schemeClr val="accent1">
                    <a:lumMod val="50000"/>
                  </a:schemeClr>
                </a:solidFill>
                <a:highlight>
                  <a:srgbClr val="FFFFFF"/>
                </a:highlight>
                <a:latin typeface="+mj-lt"/>
              </a:rPr>
              <a:t>Bookcases</a:t>
            </a:r>
            <a:r>
              <a:rPr lang="en-US" sz="2800" i="1" dirty="0">
                <a:solidFill>
                  <a:schemeClr val="accent1">
                    <a:lumMod val="50000"/>
                  </a:schemeClr>
                </a:solidFill>
                <a:highlight>
                  <a:srgbClr val="FFFFFF"/>
                </a:highlight>
                <a:latin typeface="+mj-lt"/>
              </a:rPr>
              <a:t>" subcategories have the highest growth rates at </a:t>
            </a:r>
            <a:r>
              <a:rPr lang="en-US" sz="2800" b="1" i="1" dirty="0">
                <a:solidFill>
                  <a:schemeClr val="accent1">
                    <a:lumMod val="50000"/>
                  </a:schemeClr>
                </a:solidFill>
                <a:highlight>
                  <a:srgbClr val="FFFFFF"/>
                </a:highlight>
                <a:latin typeface="+mj-lt"/>
              </a:rPr>
              <a:t>41%</a:t>
            </a:r>
            <a:r>
              <a:rPr lang="en-US" sz="2800" i="1" dirty="0">
                <a:solidFill>
                  <a:schemeClr val="accent1">
                    <a:lumMod val="50000"/>
                  </a:schemeClr>
                </a:solidFill>
                <a:highlight>
                  <a:srgbClr val="FFFFFF"/>
                </a:highlight>
                <a:latin typeface="+mj-lt"/>
              </a:rPr>
              <a:t> and </a:t>
            </a:r>
            <a:r>
              <a:rPr lang="en-US" sz="2800" b="1" i="1" dirty="0">
                <a:solidFill>
                  <a:schemeClr val="accent1">
                    <a:lumMod val="50000"/>
                  </a:schemeClr>
                </a:solidFill>
                <a:highlight>
                  <a:srgbClr val="FFFFFF"/>
                </a:highlight>
                <a:latin typeface="+mj-lt"/>
              </a:rPr>
              <a:t>36%</a:t>
            </a:r>
            <a:r>
              <a:rPr lang="en-US" sz="2800" i="1" dirty="0">
                <a:solidFill>
                  <a:schemeClr val="accent1">
                    <a:lumMod val="50000"/>
                  </a:schemeClr>
                </a:solidFill>
                <a:highlight>
                  <a:srgbClr val="FFFFFF"/>
                </a:highlight>
                <a:latin typeface="+mj-lt"/>
              </a:rPr>
              <a:t>, respectively. This indicates strong demand and potential for increased focus in these areas.</a:t>
            </a:r>
          </a:p>
          <a:p>
            <a:pPr lvl="1" algn="just"/>
            <a:r>
              <a:rPr lang="en-US" sz="2800" i="1" dirty="0">
                <a:solidFill>
                  <a:schemeClr val="accent1">
                    <a:lumMod val="50000"/>
                  </a:schemeClr>
                </a:solidFill>
                <a:highlight>
                  <a:srgbClr val="FFFFFF"/>
                </a:highlight>
                <a:latin typeface="+mj-lt"/>
              </a:rPr>
              <a:t>In contrast, “</a:t>
            </a:r>
            <a:r>
              <a:rPr lang="en-US" sz="2800" b="1" i="1" dirty="0">
                <a:solidFill>
                  <a:schemeClr val="accent1">
                    <a:lumMod val="50000"/>
                  </a:schemeClr>
                </a:solidFill>
                <a:highlight>
                  <a:srgbClr val="FFFFFF"/>
                </a:highlight>
                <a:latin typeface="+mj-lt"/>
              </a:rPr>
              <a:t>Envelope</a:t>
            </a:r>
            <a:r>
              <a:rPr lang="en-US" sz="2800" i="1" dirty="0">
                <a:solidFill>
                  <a:schemeClr val="accent1">
                    <a:lumMod val="50000"/>
                  </a:schemeClr>
                </a:solidFill>
                <a:highlight>
                  <a:srgbClr val="FFFFFF"/>
                </a:highlight>
                <a:latin typeface="+mj-lt"/>
              </a:rPr>
              <a:t>" shows a growth rate of only </a:t>
            </a:r>
            <a:r>
              <a:rPr lang="en-US" sz="2800" b="1" i="1" dirty="0">
                <a:solidFill>
                  <a:schemeClr val="accent1">
                    <a:lumMod val="50000"/>
                  </a:schemeClr>
                </a:solidFill>
                <a:highlight>
                  <a:srgbClr val="FFFFFF"/>
                </a:highlight>
                <a:latin typeface="+mj-lt"/>
              </a:rPr>
              <a:t>6%</a:t>
            </a:r>
            <a:r>
              <a:rPr lang="en-US" sz="2800" i="1" dirty="0">
                <a:solidFill>
                  <a:schemeClr val="accent1">
                    <a:lumMod val="50000"/>
                  </a:schemeClr>
                </a:solidFill>
                <a:highlight>
                  <a:srgbClr val="FFFFFF"/>
                </a:highlight>
                <a:latin typeface="+mj-lt"/>
              </a:rPr>
              <a:t>, suggesting it may be a stagnant category that requires re-evaluation.</a:t>
            </a:r>
          </a:p>
        </p:txBody>
      </p:sp>
      <p:pic>
        <p:nvPicPr>
          <p:cNvPr id="6" name="Picture 5">
            <a:extLst>
              <a:ext uri="{FF2B5EF4-FFF2-40B4-BE49-F238E27FC236}">
                <a16:creationId xmlns:a16="http://schemas.microsoft.com/office/drawing/2014/main" id="{B09A1C75-F15D-3DA6-6F12-C2F2AE8ED573}"/>
              </a:ext>
            </a:extLst>
          </p:cNvPr>
          <p:cNvPicPr>
            <a:picLocks noChangeAspect="1"/>
          </p:cNvPicPr>
          <p:nvPr/>
        </p:nvPicPr>
        <p:blipFill rotWithShape="1">
          <a:blip r:embed="rId3"/>
          <a:srcRect l="44690"/>
          <a:stretch/>
        </p:blipFill>
        <p:spPr>
          <a:xfrm>
            <a:off x="8229600" y="1076325"/>
            <a:ext cx="9525000" cy="4096253"/>
          </a:xfrm>
          <a:prstGeom prst="rect">
            <a:avLst/>
          </a:prstGeom>
        </p:spPr>
      </p:pic>
      <p:cxnSp>
        <p:nvCxnSpPr>
          <p:cNvPr id="9" name="Straight Connector 8">
            <a:extLst>
              <a:ext uri="{FF2B5EF4-FFF2-40B4-BE49-F238E27FC236}">
                <a16:creationId xmlns:a16="http://schemas.microsoft.com/office/drawing/2014/main" id="{3C2B55E7-FA3A-67AE-02A7-4108C51B7D39}"/>
              </a:ext>
            </a:extLst>
          </p:cNvPr>
          <p:cNvCxnSpPr/>
          <p:nvPr/>
        </p:nvCxnSpPr>
        <p:spPr>
          <a:xfrm>
            <a:off x="8229600" y="448686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6366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5C4A64-3404-7562-9F00-9B18007D632F}"/>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Customers and Sales Growth Rates Dashboard</a:t>
            </a:r>
          </a:p>
        </p:txBody>
      </p:sp>
      <p:pic>
        <p:nvPicPr>
          <p:cNvPr id="5" name="Picture 4">
            <a:extLst>
              <a:ext uri="{FF2B5EF4-FFF2-40B4-BE49-F238E27FC236}">
                <a16:creationId xmlns:a16="http://schemas.microsoft.com/office/drawing/2014/main" id="{433B0BF9-B579-65C6-B831-1FF389695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983" y="1485900"/>
            <a:ext cx="15718033" cy="7681210"/>
          </a:xfrm>
          <a:prstGeom prst="rect">
            <a:avLst/>
          </a:prstGeom>
        </p:spPr>
      </p:pic>
    </p:spTree>
    <p:extLst>
      <p:ext uri="{BB962C8B-B14F-4D97-AF65-F5344CB8AC3E}">
        <p14:creationId xmlns:p14="http://schemas.microsoft.com/office/powerpoint/2010/main" val="1521535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0C15374-6EFA-326E-B029-07F218293C46}"/>
              </a:ext>
            </a:extLst>
          </p:cNvPr>
          <p:cNvSpPr txBox="1"/>
          <p:nvPr/>
        </p:nvSpPr>
        <p:spPr>
          <a:xfrm>
            <a:off x="228600" y="6048234"/>
            <a:ext cx="8462011" cy="3816429"/>
          </a:xfrm>
          <a:prstGeom prst="rect">
            <a:avLst/>
          </a:prstGeom>
          <a:noFill/>
        </p:spPr>
        <p:txBody>
          <a:bodyPr wrap="square" rtlCol="0">
            <a:spAutoFit/>
          </a:bodyPr>
          <a:lstStyle/>
          <a:p>
            <a:pPr marL="914400" lvl="1"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The customer growth rate fluctuates throughout the year, with a peak of </a:t>
            </a:r>
            <a:r>
              <a:rPr lang="en-US" sz="2800" b="1" i="1" dirty="0">
                <a:solidFill>
                  <a:schemeClr val="accent1">
                    <a:lumMod val="50000"/>
                  </a:schemeClr>
                </a:solidFill>
                <a:highlight>
                  <a:srgbClr val="FFFFFF"/>
                </a:highlight>
                <a:latin typeface="+mj-lt"/>
              </a:rPr>
              <a:t>48%</a:t>
            </a:r>
            <a:r>
              <a:rPr lang="en-US" sz="2800" i="1" dirty="0">
                <a:solidFill>
                  <a:schemeClr val="accent1">
                    <a:lumMod val="50000"/>
                  </a:schemeClr>
                </a:solidFill>
                <a:highlight>
                  <a:srgbClr val="FFFFFF"/>
                </a:highlight>
                <a:latin typeface="+mj-lt"/>
              </a:rPr>
              <a:t> in one month and a low of </a:t>
            </a:r>
            <a:r>
              <a:rPr lang="en-US" sz="2800" b="1" i="1" dirty="0">
                <a:solidFill>
                  <a:schemeClr val="accent1">
                    <a:lumMod val="50000"/>
                  </a:schemeClr>
                </a:solidFill>
                <a:highlight>
                  <a:srgbClr val="FFFFFF"/>
                </a:highlight>
                <a:latin typeface="+mj-lt"/>
              </a:rPr>
              <a:t>14%</a:t>
            </a:r>
            <a:r>
              <a:rPr lang="en-US" sz="2800" i="1" dirty="0">
                <a:solidFill>
                  <a:schemeClr val="accent1">
                    <a:lumMod val="50000"/>
                  </a:schemeClr>
                </a:solidFill>
                <a:highlight>
                  <a:srgbClr val="FFFFFF"/>
                </a:highlight>
                <a:latin typeface="+mj-lt"/>
              </a:rPr>
              <a:t>. This variability suggests that certain months were particularly successful in attracting new customers.</a:t>
            </a:r>
          </a:p>
          <a:p>
            <a:pPr marL="914400" lvl="1"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Notably, the growth rate shows a positive trend, indicating effective customer acquisition strategies.</a:t>
            </a:r>
          </a:p>
          <a:p>
            <a:endParaRPr lang="en-US" dirty="0"/>
          </a:p>
        </p:txBody>
      </p:sp>
      <p:sp>
        <p:nvSpPr>
          <p:cNvPr id="11" name="TextBox 10">
            <a:extLst>
              <a:ext uri="{FF2B5EF4-FFF2-40B4-BE49-F238E27FC236}">
                <a16:creationId xmlns:a16="http://schemas.microsoft.com/office/drawing/2014/main" id="{98D3D70D-5622-A269-32C4-D26D0EF0EFAF}"/>
              </a:ext>
            </a:extLst>
          </p:cNvPr>
          <p:cNvSpPr txBox="1"/>
          <p:nvPr/>
        </p:nvSpPr>
        <p:spPr>
          <a:xfrm>
            <a:off x="9357360" y="5753100"/>
            <a:ext cx="8469629" cy="4154984"/>
          </a:xfrm>
          <a:prstGeom prst="rect">
            <a:avLst/>
          </a:prstGeom>
          <a:noFill/>
        </p:spPr>
        <p:txBody>
          <a:bodyPr wrap="square" rtlCol="0">
            <a:spAutoFit/>
          </a:bodyPr>
          <a:lstStyle/>
          <a:p>
            <a:pPr marL="396875" lvl="1" indent="-342900" algn="just">
              <a:buFont typeface="Arial" panose="020B0604020202020204" pitchFamily="34" charset="0"/>
              <a:buChar char="•"/>
            </a:pPr>
            <a:r>
              <a:rPr lang="en-US" sz="2400" i="1" dirty="0">
                <a:solidFill>
                  <a:schemeClr val="accent1">
                    <a:lumMod val="50000"/>
                  </a:schemeClr>
                </a:solidFill>
                <a:highlight>
                  <a:srgbClr val="FFFFFF"/>
                </a:highlight>
                <a:latin typeface="+mj-lt"/>
              </a:rPr>
              <a:t>The sales growth rate also exhibits significant variability, peaking at </a:t>
            </a:r>
            <a:r>
              <a:rPr lang="en-US" sz="2400" b="1" i="1" dirty="0">
                <a:solidFill>
                  <a:schemeClr val="accent1">
                    <a:lumMod val="50000"/>
                  </a:schemeClr>
                </a:solidFill>
                <a:highlight>
                  <a:srgbClr val="FFFFFF"/>
                </a:highlight>
                <a:latin typeface="+mj-lt"/>
              </a:rPr>
              <a:t>48%</a:t>
            </a:r>
            <a:r>
              <a:rPr lang="en-US" sz="2400" i="1" dirty="0">
                <a:solidFill>
                  <a:schemeClr val="accent1">
                    <a:lumMod val="50000"/>
                  </a:schemeClr>
                </a:solidFill>
                <a:highlight>
                  <a:srgbClr val="FFFFFF"/>
                </a:highlight>
                <a:latin typeface="+mj-lt"/>
              </a:rPr>
              <a:t> and dropping to </a:t>
            </a:r>
            <a:r>
              <a:rPr lang="en-US" sz="2400" b="1" i="1" dirty="0">
                <a:solidFill>
                  <a:schemeClr val="accent1">
                    <a:lumMod val="50000"/>
                  </a:schemeClr>
                </a:solidFill>
                <a:highlight>
                  <a:srgbClr val="FFFFFF"/>
                </a:highlight>
                <a:latin typeface="+mj-lt"/>
              </a:rPr>
              <a:t>1%</a:t>
            </a:r>
            <a:r>
              <a:rPr lang="en-US" sz="2400" i="1" dirty="0">
                <a:solidFill>
                  <a:schemeClr val="accent1">
                    <a:lumMod val="50000"/>
                  </a:schemeClr>
                </a:solidFill>
                <a:highlight>
                  <a:srgbClr val="FFFFFF"/>
                </a:highlight>
                <a:latin typeface="+mj-lt"/>
              </a:rPr>
              <a:t> in some months.</a:t>
            </a:r>
          </a:p>
          <a:p>
            <a:pPr marL="457200" indent="-457200" algn="just">
              <a:buFont typeface="Wingdings" panose="05000000000000000000" pitchFamily="2" charset="2"/>
              <a:buChar char="§"/>
            </a:pPr>
            <a:r>
              <a:rPr lang="en-US" sz="2400" i="1" dirty="0">
                <a:solidFill>
                  <a:schemeClr val="accent1">
                    <a:lumMod val="50000"/>
                  </a:schemeClr>
                </a:solidFill>
                <a:highlight>
                  <a:srgbClr val="FFFFFF"/>
                </a:highlight>
                <a:latin typeface="+mj-lt"/>
              </a:rPr>
              <a:t>The months of </a:t>
            </a:r>
            <a:r>
              <a:rPr lang="en-US" sz="2400" b="1" i="1" dirty="0">
                <a:solidFill>
                  <a:schemeClr val="accent1">
                    <a:lumMod val="50000"/>
                  </a:schemeClr>
                </a:solidFill>
                <a:highlight>
                  <a:srgbClr val="FFFFFF"/>
                </a:highlight>
                <a:latin typeface="+mj-lt"/>
              </a:rPr>
              <a:t>August</a:t>
            </a:r>
            <a:r>
              <a:rPr lang="en-US" sz="2400" i="1" dirty="0">
                <a:solidFill>
                  <a:schemeClr val="accent1">
                    <a:lumMod val="50000"/>
                  </a:schemeClr>
                </a:solidFill>
                <a:highlight>
                  <a:srgbClr val="FFFFFF"/>
                </a:highlight>
                <a:latin typeface="+mj-lt"/>
              </a:rPr>
              <a:t> and </a:t>
            </a:r>
            <a:r>
              <a:rPr lang="en-US" sz="2400" b="1" i="1" dirty="0">
                <a:solidFill>
                  <a:schemeClr val="accent1">
                    <a:lumMod val="50000"/>
                  </a:schemeClr>
                </a:solidFill>
                <a:highlight>
                  <a:srgbClr val="FFFFFF"/>
                </a:highlight>
                <a:latin typeface="+mj-lt"/>
              </a:rPr>
              <a:t>November</a:t>
            </a:r>
            <a:r>
              <a:rPr lang="en-US" sz="2400" i="1" dirty="0">
                <a:solidFill>
                  <a:schemeClr val="accent1">
                    <a:lumMod val="50000"/>
                  </a:schemeClr>
                </a:solidFill>
                <a:highlight>
                  <a:srgbClr val="FFFFFF"/>
                </a:highlight>
                <a:latin typeface="+mj-lt"/>
              </a:rPr>
              <a:t> appear particularly strong, with growth rates of </a:t>
            </a:r>
            <a:r>
              <a:rPr lang="en-US" sz="2400" b="1" i="1" dirty="0">
                <a:solidFill>
                  <a:schemeClr val="accent1">
                    <a:lumMod val="50000"/>
                  </a:schemeClr>
                </a:solidFill>
                <a:highlight>
                  <a:srgbClr val="FFFFFF"/>
                </a:highlight>
                <a:latin typeface="+mj-lt"/>
              </a:rPr>
              <a:t>40%</a:t>
            </a:r>
            <a:r>
              <a:rPr lang="en-US" sz="2400" i="1" dirty="0">
                <a:solidFill>
                  <a:schemeClr val="accent1">
                    <a:lumMod val="50000"/>
                  </a:schemeClr>
                </a:solidFill>
                <a:highlight>
                  <a:srgbClr val="FFFFFF"/>
                </a:highlight>
                <a:latin typeface="+mj-lt"/>
              </a:rPr>
              <a:t> and </a:t>
            </a:r>
            <a:r>
              <a:rPr lang="en-US" sz="2400" b="1" i="1" dirty="0">
                <a:solidFill>
                  <a:schemeClr val="accent1">
                    <a:lumMod val="50000"/>
                  </a:schemeClr>
                </a:solidFill>
                <a:highlight>
                  <a:srgbClr val="FFFFFF"/>
                </a:highlight>
                <a:latin typeface="+mj-lt"/>
              </a:rPr>
              <a:t>48%</a:t>
            </a:r>
            <a:r>
              <a:rPr lang="en-US" sz="2400" i="1" dirty="0">
                <a:solidFill>
                  <a:schemeClr val="accent1">
                    <a:lumMod val="50000"/>
                  </a:schemeClr>
                </a:solidFill>
                <a:highlight>
                  <a:srgbClr val="FFFFFF"/>
                </a:highlight>
                <a:latin typeface="+mj-lt"/>
              </a:rPr>
              <a:t>, respectively. These months may warrant further investigation to understand the drivers behind this success.</a:t>
            </a:r>
          </a:p>
          <a:p>
            <a:pPr marL="457200" indent="-457200" algn="just">
              <a:buFont typeface="Wingdings" panose="05000000000000000000" pitchFamily="2" charset="2"/>
              <a:buChar char="§"/>
            </a:pPr>
            <a:r>
              <a:rPr lang="en-US" sz="2400" i="1" dirty="0">
                <a:solidFill>
                  <a:schemeClr val="accent1">
                    <a:lumMod val="50000"/>
                  </a:schemeClr>
                </a:solidFill>
                <a:highlight>
                  <a:srgbClr val="FFFFFF"/>
                </a:highlight>
                <a:latin typeface="+mj-lt"/>
              </a:rPr>
              <a:t>Conversely, the months of </a:t>
            </a:r>
            <a:r>
              <a:rPr lang="en-US" sz="2400" b="1" i="1" dirty="0">
                <a:solidFill>
                  <a:schemeClr val="accent1">
                    <a:lumMod val="50000"/>
                  </a:schemeClr>
                </a:solidFill>
                <a:highlight>
                  <a:srgbClr val="FFFFFF"/>
                </a:highlight>
                <a:latin typeface="+mj-lt"/>
              </a:rPr>
              <a:t>February</a:t>
            </a:r>
            <a:r>
              <a:rPr lang="en-US" sz="2400" i="1" dirty="0">
                <a:solidFill>
                  <a:schemeClr val="accent1">
                    <a:lumMod val="50000"/>
                  </a:schemeClr>
                </a:solidFill>
                <a:highlight>
                  <a:srgbClr val="FFFFFF"/>
                </a:highlight>
                <a:latin typeface="+mj-lt"/>
              </a:rPr>
              <a:t> and </a:t>
            </a:r>
            <a:r>
              <a:rPr lang="en-US" sz="2400" b="1" i="1" dirty="0">
                <a:solidFill>
                  <a:schemeClr val="accent1">
                    <a:lumMod val="50000"/>
                  </a:schemeClr>
                </a:solidFill>
                <a:highlight>
                  <a:srgbClr val="FFFFFF"/>
                </a:highlight>
                <a:latin typeface="+mj-lt"/>
              </a:rPr>
              <a:t>June</a:t>
            </a:r>
            <a:r>
              <a:rPr lang="en-US" sz="2400" i="1" dirty="0">
                <a:solidFill>
                  <a:schemeClr val="accent1">
                    <a:lumMod val="50000"/>
                  </a:schemeClr>
                </a:solidFill>
                <a:highlight>
                  <a:srgbClr val="FFFFFF"/>
                </a:highlight>
                <a:latin typeface="+mj-lt"/>
              </a:rPr>
              <a:t> show lower growth rates, suggesting potential areas for improvement in customer engagement or marketing efforts during those times.</a:t>
            </a:r>
          </a:p>
          <a:p>
            <a:pPr lvl="1" indent="-342900" algn="just">
              <a:buFont typeface="Arial" panose="020B0604020202020204" pitchFamily="34" charset="0"/>
              <a:buChar char="•"/>
            </a:pPr>
            <a:r>
              <a:rPr lang="en-US" sz="2400" i="1" dirty="0">
                <a:solidFill>
                  <a:schemeClr val="accent1">
                    <a:lumMod val="50000"/>
                  </a:schemeClr>
                </a:solidFill>
                <a:highlight>
                  <a:srgbClr val="FFFFFF"/>
                </a:highlight>
                <a:latin typeface="+mj-lt"/>
              </a:rPr>
              <a:t>The overall average growth rate is </a:t>
            </a:r>
            <a:r>
              <a:rPr lang="en-US" sz="2400" b="1" i="1" dirty="0">
                <a:solidFill>
                  <a:schemeClr val="accent1">
                    <a:lumMod val="50000"/>
                  </a:schemeClr>
                </a:solidFill>
                <a:highlight>
                  <a:srgbClr val="FFFFFF"/>
                </a:highlight>
                <a:latin typeface="+mj-lt"/>
              </a:rPr>
              <a:t>26%</a:t>
            </a:r>
            <a:r>
              <a:rPr lang="en-US" sz="2400" i="1" dirty="0">
                <a:solidFill>
                  <a:schemeClr val="accent1">
                    <a:lumMod val="50000"/>
                  </a:schemeClr>
                </a:solidFill>
                <a:highlight>
                  <a:srgbClr val="FFFFFF"/>
                </a:highlight>
                <a:latin typeface="+mj-lt"/>
              </a:rPr>
              <a:t>, which is a strong indicator of sales performance throughout the year.</a:t>
            </a:r>
          </a:p>
        </p:txBody>
      </p:sp>
      <p:sp>
        <p:nvSpPr>
          <p:cNvPr id="3" name="Title 1">
            <a:extLst>
              <a:ext uri="{FF2B5EF4-FFF2-40B4-BE49-F238E27FC236}">
                <a16:creationId xmlns:a16="http://schemas.microsoft.com/office/drawing/2014/main" id="{01D88D9B-C456-DF91-6445-4427A4909F3D}"/>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Customers and Sales Growth Rates Dashboard</a:t>
            </a:r>
          </a:p>
        </p:txBody>
      </p:sp>
      <p:pic>
        <p:nvPicPr>
          <p:cNvPr id="2" name="Picture 1">
            <a:extLst>
              <a:ext uri="{FF2B5EF4-FFF2-40B4-BE49-F238E27FC236}">
                <a16:creationId xmlns:a16="http://schemas.microsoft.com/office/drawing/2014/main" id="{D5B93DFC-11C2-A0C3-0641-11E7887701EC}"/>
              </a:ext>
            </a:extLst>
          </p:cNvPr>
          <p:cNvPicPr>
            <a:picLocks noChangeAspect="1"/>
          </p:cNvPicPr>
          <p:nvPr/>
        </p:nvPicPr>
        <p:blipFill rotWithShape="1">
          <a:blip r:embed="rId3">
            <a:extLst>
              <a:ext uri="{28A0092B-C50C-407E-A947-70E740481C1C}">
                <a14:useLocalDpi xmlns:a14="http://schemas.microsoft.com/office/drawing/2010/main" val="0"/>
              </a:ext>
            </a:extLst>
          </a:blip>
          <a:srcRect t="27777" r="8949"/>
          <a:stretch/>
        </p:blipFill>
        <p:spPr>
          <a:xfrm>
            <a:off x="838199" y="1104900"/>
            <a:ext cx="16988789" cy="4648200"/>
          </a:xfrm>
          <a:prstGeom prst="rect">
            <a:avLst/>
          </a:prstGeom>
        </p:spPr>
      </p:pic>
    </p:spTree>
    <p:extLst>
      <p:ext uri="{BB962C8B-B14F-4D97-AF65-F5344CB8AC3E}">
        <p14:creationId xmlns:p14="http://schemas.microsoft.com/office/powerpoint/2010/main" val="7563104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762000" y="3238500"/>
            <a:ext cx="16840200" cy="5016758"/>
          </a:xfrm>
          <a:prstGeom prst="rect">
            <a:avLst/>
          </a:prstGeom>
          <a:noFill/>
        </p:spPr>
        <p:txBody>
          <a:bodyPr wrap="square" rtlCol="0">
            <a:spAutoFit/>
          </a:bodyPr>
          <a:lstStyle/>
          <a:p>
            <a:pPr marL="571500" indent="-571500">
              <a:buFont typeface="Wingdings" panose="05000000000000000000" pitchFamily="2" charset="2"/>
              <a:buChar char="§"/>
            </a:pPr>
            <a:r>
              <a:rPr lang="en-US" sz="3200" dirty="0">
                <a:solidFill>
                  <a:srgbClr val="002060"/>
                </a:solidFill>
              </a:rPr>
              <a:t>Address Return Issues: Investigate the causes of the 749 returned orders to improve product quality and customer satisfaction.</a:t>
            </a:r>
          </a:p>
          <a:p>
            <a:pPr marL="571500" indent="-571500">
              <a:buFont typeface="Wingdings" panose="05000000000000000000" pitchFamily="2" charset="2"/>
              <a:buChar char="§"/>
            </a:pPr>
            <a:r>
              <a:rPr lang="en-US" sz="3200" dirty="0">
                <a:solidFill>
                  <a:srgbClr val="002060"/>
                </a:solidFill>
              </a:rPr>
              <a:t>Optimize Shipping Costs: Focus on reducing shipping costs, particularly for high-volume categories like Office Supplies and Technology, while maintaining service levels for critical orders.</a:t>
            </a:r>
          </a:p>
          <a:p>
            <a:pPr marL="571500" indent="-571500">
              <a:buFont typeface="Wingdings" panose="05000000000000000000" pitchFamily="2" charset="2"/>
              <a:buChar char="§"/>
            </a:pPr>
            <a:r>
              <a:rPr lang="en-US" sz="3200" dirty="0">
                <a:solidFill>
                  <a:srgbClr val="002060"/>
                </a:solidFill>
              </a:rPr>
              <a:t>Enhance Fulfillment for Critical Orders: Prioritize the fulfillment process for critical orders to maximize customer satisfaction and profit margins.</a:t>
            </a:r>
          </a:p>
          <a:p>
            <a:pPr marL="571500" indent="-571500">
              <a:buFont typeface="Wingdings" panose="05000000000000000000" pitchFamily="2" charset="2"/>
              <a:buChar char="§"/>
            </a:pPr>
            <a:r>
              <a:rPr lang="en-US" sz="3200" dirty="0">
                <a:solidFill>
                  <a:srgbClr val="002060"/>
                </a:solidFill>
              </a:rPr>
              <a:t>Evaluate Shipping Modes: Assess the effectiveness of different shipping modes, especially for Same Day and Second Class, to ensure timely deliveries and cost efficiency.</a:t>
            </a:r>
          </a:p>
          <a:p>
            <a:pPr marL="571500" indent="-571500">
              <a:buFont typeface="Wingdings" panose="05000000000000000000" pitchFamily="2" charset="2"/>
              <a:buChar char="§"/>
            </a:pPr>
            <a:r>
              <a:rPr lang="en-US" sz="3200" dirty="0">
                <a:solidFill>
                  <a:srgbClr val="002060"/>
                </a:solidFill>
              </a:rPr>
              <a:t>Leverage Sales Insights: Use insights from shipping costs and sales data to refine pricing strategies and enhance customer offerings, ensuring alignment with consumer expectations.</a:t>
            </a:r>
          </a:p>
        </p:txBody>
      </p:sp>
      <p:sp>
        <p:nvSpPr>
          <p:cNvPr id="9" name="TextBox 8">
            <a:extLst>
              <a:ext uri="{FF2B5EF4-FFF2-40B4-BE49-F238E27FC236}">
                <a16:creationId xmlns:a16="http://schemas.microsoft.com/office/drawing/2014/main" id="{85BF0B3A-0952-A35C-DF14-DE2EB085D3B6}"/>
              </a:ext>
            </a:extLst>
          </p:cNvPr>
          <p:cNvSpPr txBox="1"/>
          <p:nvPr/>
        </p:nvSpPr>
        <p:spPr>
          <a:xfrm>
            <a:off x="1012021" y="1830523"/>
            <a:ext cx="10168361" cy="923330"/>
          </a:xfrm>
          <a:prstGeom prst="rect">
            <a:avLst/>
          </a:prstGeom>
          <a:noFill/>
        </p:spPr>
        <p:txBody>
          <a:bodyPr wrap="none" rtlCol="0">
            <a:spAutoFit/>
          </a:bodyPr>
          <a:lstStyle/>
          <a:p>
            <a:r>
              <a:rPr lang="en-US" sz="5400" dirty="0">
                <a:solidFill>
                  <a:srgbClr val="002060"/>
                </a:solidFill>
              </a:rPr>
              <a:t>Recommendations for Stakeholders</a:t>
            </a:r>
          </a:p>
        </p:txBody>
      </p:sp>
      <p:pic>
        <p:nvPicPr>
          <p:cNvPr id="3" name="Picture 2" descr="A logo with a globe and a graduation cap&#10;&#10;Description automatically generated">
            <a:extLst>
              <a:ext uri="{FF2B5EF4-FFF2-40B4-BE49-F238E27FC236}">
                <a16:creationId xmlns:a16="http://schemas.microsoft.com/office/drawing/2014/main" id="{7D74E668-14C8-94EC-54CA-3815BB7592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7656749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997" y="-63499"/>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725165" y="2963958"/>
            <a:ext cx="5355336" cy="1956816"/>
          </a:xfrm>
          <a:custGeom>
            <a:avLst/>
            <a:gdLst/>
            <a:ahLst/>
            <a:cxnLst/>
            <a:rect l="l" t="t" r="r" b="b"/>
            <a:pathLst>
              <a:path w="5355336" h="1956816">
                <a:moveTo>
                  <a:pt x="0" y="0"/>
                </a:moveTo>
                <a:lnTo>
                  <a:pt x="5355336" y="0"/>
                </a:lnTo>
                <a:lnTo>
                  <a:pt x="5355336" y="1956816"/>
                </a:lnTo>
                <a:lnTo>
                  <a:pt x="0" y="1956816"/>
                </a:lnTo>
                <a:lnTo>
                  <a:pt x="0" y="0"/>
                </a:lnTo>
                <a:close/>
              </a:path>
            </a:pathLst>
          </a:custGeom>
          <a:blipFill>
            <a:blip r:embed="rId4"/>
            <a:stretch>
              <a:fillRect/>
            </a:stretch>
          </a:blipFill>
        </p:spPr>
        <p:txBody>
          <a:bodyPr/>
          <a:lstStyle/>
          <a:p>
            <a:endParaRPr lang="en-US"/>
          </a:p>
        </p:txBody>
      </p:sp>
      <p:grpSp>
        <p:nvGrpSpPr>
          <p:cNvPr id="17" name="Group 17"/>
          <p:cNvGrpSpPr>
            <a:grpSpLocks noChangeAspect="1"/>
          </p:cNvGrpSpPr>
          <p:nvPr/>
        </p:nvGrpSpPr>
        <p:grpSpPr>
          <a:xfrm>
            <a:off x="12231224" y="3586896"/>
            <a:ext cx="1393822" cy="2816866"/>
            <a:chOff x="0" y="0"/>
            <a:chExt cx="1393825" cy="2816873"/>
          </a:xfrm>
        </p:grpSpPr>
        <p:sp>
          <p:nvSpPr>
            <p:cNvPr id="18" name="Freeform 18"/>
            <p:cNvSpPr/>
            <p:nvPr/>
          </p:nvSpPr>
          <p:spPr>
            <a:xfrm>
              <a:off x="63500" y="63500"/>
              <a:ext cx="1266825" cy="2540762"/>
            </a:xfrm>
            <a:custGeom>
              <a:avLst/>
              <a:gdLst/>
              <a:ahLst/>
              <a:cxnLst/>
              <a:rect l="l" t="t" r="r" b="b"/>
              <a:pathLst>
                <a:path w="1266825" h="2540762">
                  <a:moveTo>
                    <a:pt x="0" y="0"/>
                  </a:moveTo>
                  <a:lnTo>
                    <a:pt x="0" y="2540762"/>
                  </a:lnTo>
                  <a:cubicBezTo>
                    <a:pt x="665226" y="2540762"/>
                    <a:pt x="1211453" y="2029333"/>
                    <a:pt x="1266825" y="1378966"/>
                  </a:cubicBezTo>
                  <a:lnTo>
                    <a:pt x="1266825" y="1378966"/>
                  </a:lnTo>
                  <a:lnTo>
                    <a:pt x="1266825" y="1161161"/>
                  </a:lnTo>
                  <a:lnTo>
                    <a:pt x="1266825" y="1161161"/>
                  </a:lnTo>
                  <a:cubicBezTo>
                    <a:pt x="1211453" y="510794"/>
                    <a:pt x="665226" y="0"/>
                    <a:pt x="0" y="0"/>
                  </a:cubicBezTo>
                  <a:close/>
                </a:path>
              </a:pathLst>
            </a:custGeom>
            <a:solidFill>
              <a:srgbClr val="2F5FAA"/>
            </a:solidFill>
          </p:spPr>
          <p:txBody>
            <a:bodyPr/>
            <a:lstStyle/>
            <a:p>
              <a:endParaRPr lang="en-US"/>
            </a:p>
          </p:txBody>
        </p:sp>
        <p:sp>
          <p:nvSpPr>
            <p:cNvPr id="19" name="Freeform 19"/>
            <p:cNvSpPr/>
            <p:nvPr/>
          </p:nvSpPr>
          <p:spPr>
            <a:xfrm>
              <a:off x="560959" y="1481836"/>
              <a:ext cx="276098" cy="277368"/>
            </a:xfrm>
            <a:custGeom>
              <a:avLst/>
              <a:gdLst/>
              <a:ahLst/>
              <a:cxnLst/>
              <a:rect l="l" t="t" r="r" b="b"/>
              <a:pathLst>
                <a:path w="276098" h="277368">
                  <a:moveTo>
                    <a:pt x="139700" y="0"/>
                  </a:moveTo>
                  <a:lnTo>
                    <a:pt x="0" y="136906"/>
                  </a:lnTo>
                  <a:lnTo>
                    <a:pt x="68326" y="206756"/>
                  </a:lnTo>
                  <a:lnTo>
                    <a:pt x="136652" y="277368"/>
                  </a:lnTo>
                  <a:lnTo>
                    <a:pt x="276098" y="139954"/>
                  </a:lnTo>
                  <a:lnTo>
                    <a:pt x="276098" y="139700"/>
                  </a:lnTo>
                  <a:lnTo>
                    <a:pt x="139700" y="0"/>
                  </a:lnTo>
                  <a:close/>
                </a:path>
              </a:pathLst>
            </a:custGeom>
            <a:solidFill>
              <a:srgbClr val="99D5F0"/>
            </a:solidFill>
          </p:spPr>
          <p:txBody>
            <a:bodyPr/>
            <a:lstStyle/>
            <a:p>
              <a:endParaRPr lang="en-US"/>
            </a:p>
          </p:txBody>
        </p:sp>
        <p:sp>
          <p:nvSpPr>
            <p:cNvPr id="20" name="Freeform 20"/>
            <p:cNvSpPr/>
            <p:nvPr/>
          </p:nvSpPr>
          <p:spPr>
            <a:xfrm>
              <a:off x="560959" y="1979422"/>
              <a:ext cx="276098" cy="277241"/>
            </a:xfrm>
            <a:custGeom>
              <a:avLst/>
              <a:gdLst/>
              <a:ahLst/>
              <a:cxnLst/>
              <a:rect l="l" t="t" r="r" b="b"/>
              <a:pathLst>
                <a:path w="276098" h="277241">
                  <a:moveTo>
                    <a:pt x="139700" y="0"/>
                  </a:moveTo>
                  <a:lnTo>
                    <a:pt x="0" y="136779"/>
                  </a:lnTo>
                  <a:lnTo>
                    <a:pt x="68326" y="206629"/>
                  </a:lnTo>
                  <a:lnTo>
                    <a:pt x="136652" y="277241"/>
                  </a:lnTo>
                  <a:lnTo>
                    <a:pt x="276098" y="139827"/>
                  </a:lnTo>
                  <a:lnTo>
                    <a:pt x="276098" y="139573"/>
                  </a:lnTo>
                  <a:lnTo>
                    <a:pt x="139700" y="0"/>
                  </a:lnTo>
                  <a:close/>
                </a:path>
              </a:pathLst>
            </a:custGeom>
            <a:solidFill>
              <a:srgbClr val="99D5F0"/>
            </a:solidFill>
          </p:spPr>
          <p:txBody>
            <a:bodyPr/>
            <a:lstStyle/>
            <a:p>
              <a:endParaRPr lang="en-US"/>
            </a:p>
          </p:txBody>
        </p:sp>
        <p:sp>
          <p:nvSpPr>
            <p:cNvPr id="21" name="Freeform 21"/>
            <p:cNvSpPr/>
            <p:nvPr/>
          </p:nvSpPr>
          <p:spPr>
            <a:xfrm>
              <a:off x="560959" y="2476119"/>
              <a:ext cx="276098" cy="277368"/>
            </a:xfrm>
            <a:custGeom>
              <a:avLst/>
              <a:gdLst/>
              <a:ahLst/>
              <a:cxnLst/>
              <a:rect l="l" t="t" r="r" b="b"/>
              <a:pathLst>
                <a:path w="276098" h="277368">
                  <a:moveTo>
                    <a:pt x="139700" y="0"/>
                  </a:moveTo>
                  <a:lnTo>
                    <a:pt x="0" y="136906"/>
                  </a:lnTo>
                  <a:lnTo>
                    <a:pt x="68326" y="206756"/>
                  </a:lnTo>
                  <a:lnTo>
                    <a:pt x="136652" y="277368"/>
                  </a:lnTo>
                  <a:lnTo>
                    <a:pt x="276098" y="139954"/>
                  </a:lnTo>
                  <a:lnTo>
                    <a:pt x="276098" y="139700"/>
                  </a:lnTo>
                  <a:lnTo>
                    <a:pt x="139700" y="0"/>
                  </a:lnTo>
                  <a:close/>
                </a:path>
              </a:pathLst>
            </a:custGeom>
            <a:solidFill>
              <a:srgbClr val="99D5F0"/>
            </a:solidFill>
          </p:spPr>
          <p:txBody>
            <a:bodyPr/>
            <a:lstStyle/>
            <a:p>
              <a:endParaRPr lang="en-US"/>
            </a:p>
          </p:txBody>
        </p:sp>
      </p:grpSp>
      <p:grpSp>
        <p:nvGrpSpPr>
          <p:cNvPr id="22" name="Group 22"/>
          <p:cNvGrpSpPr>
            <a:grpSpLocks noChangeAspect="1"/>
          </p:cNvGrpSpPr>
          <p:nvPr/>
        </p:nvGrpSpPr>
        <p:grpSpPr>
          <a:xfrm>
            <a:off x="12792237" y="6560582"/>
            <a:ext cx="276225" cy="277187"/>
            <a:chOff x="0" y="0"/>
            <a:chExt cx="276225" cy="277190"/>
          </a:xfrm>
        </p:grpSpPr>
        <p:sp>
          <p:nvSpPr>
            <p:cNvPr id="23" name="Freeform 23"/>
            <p:cNvSpPr/>
            <p:nvPr/>
          </p:nvSpPr>
          <p:spPr>
            <a:xfrm>
              <a:off x="0" y="0"/>
              <a:ext cx="276225" cy="277241"/>
            </a:xfrm>
            <a:custGeom>
              <a:avLst/>
              <a:gdLst/>
              <a:ahLst/>
              <a:cxnLst/>
              <a:rect l="l" t="t" r="r" b="b"/>
              <a:pathLst>
                <a:path w="276225" h="277241">
                  <a:moveTo>
                    <a:pt x="139573" y="0"/>
                  </a:moveTo>
                  <a:lnTo>
                    <a:pt x="0" y="136779"/>
                  </a:lnTo>
                  <a:lnTo>
                    <a:pt x="68326" y="206629"/>
                  </a:lnTo>
                  <a:lnTo>
                    <a:pt x="136652" y="277241"/>
                  </a:lnTo>
                  <a:lnTo>
                    <a:pt x="276225" y="139827"/>
                  </a:lnTo>
                  <a:lnTo>
                    <a:pt x="276225" y="139573"/>
                  </a:lnTo>
                  <a:lnTo>
                    <a:pt x="139573" y="0"/>
                  </a:lnTo>
                  <a:close/>
                </a:path>
              </a:pathLst>
            </a:custGeom>
            <a:solidFill>
              <a:srgbClr val="99D5F0"/>
            </a:solidFill>
          </p:spPr>
          <p:txBody>
            <a:bodyPr/>
            <a:lstStyle/>
            <a:p>
              <a:endParaRPr lang="en-US"/>
            </a:p>
          </p:txBody>
        </p:sp>
      </p:grpSp>
      <p:sp>
        <p:nvSpPr>
          <p:cNvPr id="24" name="Freeform 24"/>
          <p:cNvSpPr/>
          <p:nvPr/>
        </p:nvSpPr>
        <p:spPr>
          <a:xfrm>
            <a:off x="13996654" y="8225866"/>
            <a:ext cx="2181873" cy="2124637"/>
          </a:xfrm>
          <a:custGeom>
            <a:avLst/>
            <a:gdLst/>
            <a:ahLst/>
            <a:cxnLst/>
            <a:rect l="l" t="t" r="r" b="b"/>
            <a:pathLst>
              <a:path w="2181873" h="2124637">
                <a:moveTo>
                  <a:pt x="0" y="0"/>
                </a:moveTo>
                <a:lnTo>
                  <a:pt x="2181873" y="0"/>
                </a:lnTo>
                <a:lnTo>
                  <a:pt x="2181873" y="2124637"/>
                </a:lnTo>
                <a:lnTo>
                  <a:pt x="0" y="2124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Freeform 25"/>
          <p:cNvSpPr/>
          <p:nvPr/>
        </p:nvSpPr>
        <p:spPr>
          <a:xfrm>
            <a:off x="14732098" y="976903"/>
            <a:ext cx="1464878" cy="961339"/>
          </a:xfrm>
          <a:custGeom>
            <a:avLst/>
            <a:gdLst/>
            <a:ahLst/>
            <a:cxnLst/>
            <a:rect l="l" t="t" r="r" b="b"/>
            <a:pathLst>
              <a:path w="1464878" h="961339">
                <a:moveTo>
                  <a:pt x="0" y="0"/>
                </a:moveTo>
                <a:lnTo>
                  <a:pt x="1464879" y="0"/>
                </a:lnTo>
                <a:lnTo>
                  <a:pt x="1464879" y="961339"/>
                </a:lnTo>
                <a:lnTo>
                  <a:pt x="0" y="9613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TextBox 26"/>
          <p:cNvSpPr txBox="1"/>
          <p:nvPr/>
        </p:nvSpPr>
        <p:spPr>
          <a:xfrm>
            <a:off x="1860881" y="5566313"/>
            <a:ext cx="7636021" cy="1386149"/>
          </a:xfrm>
          <a:prstGeom prst="rect">
            <a:avLst/>
          </a:prstGeom>
        </p:spPr>
        <p:txBody>
          <a:bodyPr lIns="0" tIns="0" rIns="0" bIns="0" rtlCol="0" anchor="t">
            <a:spAutoFit/>
          </a:bodyPr>
          <a:lstStyle/>
          <a:p>
            <a:pPr algn="l">
              <a:lnSpc>
                <a:spcPts val="5565"/>
              </a:lnSpc>
            </a:pPr>
            <a:r>
              <a:rPr lang="en-US" sz="3975" b="1" spc="-3" dirty="0">
                <a:solidFill>
                  <a:srgbClr val="1C365F"/>
                </a:solidFill>
                <a:latin typeface="IBM Plex Sans Bold"/>
                <a:ea typeface="IBM Plex Sans Bold"/>
                <a:cs typeface="IBM Plex Sans Bold"/>
                <a:sym typeface="IBM Plex Sans Bold"/>
              </a:rPr>
              <a:t>DO YOU HAVE ANY QUESTIONS?</a:t>
            </a:r>
          </a:p>
        </p:txBody>
      </p:sp>
      <p:pic>
        <p:nvPicPr>
          <p:cNvPr id="5" name="Picture 4" descr="A logo with a globe and a graduation cap&#10;&#10;Description automatically generated">
            <a:extLst>
              <a:ext uri="{FF2B5EF4-FFF2-40B4-BE49-F238E27FC236}">
                <a16:creationId xmlns:a16="http://schemas.microsoft.com/office/drawing/2014/main" id="{AABDB30B-8A05-6091-2938-69235FCCD0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 y="7441"/>
            <a:ext cx="3048000" cy="193565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685800" y="3265687"/>
            <a:ext cx="17145000" cy="6063198"/>
          </a:xfrm>
          <a:prstGeom prst="rect">
            <a:avLst/>
          </a:prstGeom>
          <a:noFill/>
        </p:spPr>
        <p:txBody>
          <a:bodyPr wrap="square" rtlCol="0">
            <a:spAutoFit/>
          </a:bodyPr>
          <a:lstStyle/>
          <a:p>
            <a:pPr marL="571500" lvl="8" indent="-571500" algn="just">
              <a:buFont typeface="Arial" panose="020B0604020202020204" pitchFamily="34" charset="0"/>
              <a:buChar char="•"/>
            </a:pPr>
            <a:r>
              <a:rPr lang="en-US" sz="4400" dirty="0">
                <a:solidFill>
                  <a:srgbClr val="002060"/>
                </a:solidFill>
              </a:rPr>
              <a:t>The goal of this project is to analyze the Global Superstore dataset, which consists of </a:t>
            </a:r>
            <a:r>
              <a:rPr lang="en-US" sz="4400" dirty="0">
                <a:solidFill>
                  <a:schemeClr val="accent1">
                    <a:lumMod val="50000"/>
                  </a:schemeClr>
                </a:solidFill>
              </a:rPr>
              <a:t>four interrelated tables (Orders / Customers/ Products/Returns).</a:t>
            </a:r>
          </a:p>
          <a:p>
            <a:pPr algn="just"/>
            <a:endParaRPr lang="en-US" dirty="0">
              <a:solidFill>
                <a:srgbClr val="002060"/>
              </a:solidFill>
            </a:endParaRPr>
          </a:p>
          <a:p>
            <a:pPr marL="571500" indent="-571500" algn="just">
              <a:buFont typeface="Arial" panose="020B0604020202020204" pitchFamily="34" charset="0"/>
              <a:buChar char="•"/>
            </a:pPr>
            <a:r>
              <a:rPr lang="en-US" sz="4400" dirty="0">
                <a:solidFill>
                  <a:srgbClr val="002060"/>
                </a:solidFill>
              </a:rPr>
              <a:t>This dataset provides a comprehensive view of sales transactions, return behaviors, and regional demographic information. </a:t>
            </a:r>
          </a:p>
          <a:p>
            <a:pPr algn="just"/>
            <a:endParaRPr lang="en-US" dirty="0">
              <a:solidFill>
                <a:srgbClr val="002060"/>
              </a:solidFill>
            </a:endParaRPr>
          </a:p>
          <a:p>
            <a:pPr marL="571500" indent="-571500" algn="just">
              <a:buFont typeface="Arial" panose="020B0604020202020204" pitchFamily="34" charset="0"/>
              <a:buChar char="•"/>
            </a:pPr>
            <a:r>
              <a:rPr lang="en-US" sz="4400" dirty="0">
                <a:solidFill>
                  <a:srgbClr val="002060"/>
                </a:solidFill>
              </a:rPr>
              <a:t>The objective of this proposal is to outline a detailed analysis plan to leverage these tables to derive actionable business insights and improve decision-making processes within a condensed timeline of 4 weeks.</a:t>
            </a:r>
          </a:p>
        </p:txBody>
      </p:sp>
      <p:sp>
        <p:nvSpPr>
          <p:cNvPr id="9" name="TextBox 8">
            <a:extLst>
              <a:ext uri="{FF2B5EF4-FFF2-40B4-BE49-F238E27FC236}">
                <a16:creationId xmlns:a16="http://schemas.microsoft.com/office/drawing/2014/main" id="{85BF0B3A-0952-A35C-DF14-DE2EB085D3B6}"/>
              </a:ext>
            </a:extLst>
          </p:cNvPr>
          <p:cNvSpPr txBox="1"/>
          <p:nvPr/>
        </p:nvSpPr>
        <p:spPr>
          <a:xfrm>
            <a:off x="685800" y="1836132"/>
            <a:ext cx="6813788" cy="1200329"/>
          </a:xfrm>
          <a:prstGeom prst="rect">
            <a:avLst/>
          </a:prstGeom>
          <a:noFill/>
        </p:spPr>
        <p:txBody>
          <a:bodyPr wrap="none" rtlCol="0">
            <a:spAutoFit/>
          </a:bodyPr>
          <a:lstStyle/>
          <a:p>
            <a:r>
              <a:rPr lang="en-US" sz="7200" dirty="0">
                <a:solidFill>
                  <a:srgbClr val="002060"/>
                </a:solidFill>
              </a:rPr>
              <a:t>Dataset Overview</a:t>
            </a:r>
          </a:p>
        </p:txBody>
      </p:sp>
      <p:pic>
        <p:nvPicPr>
          <p:cNvPr id="3" name="Picture 2" descr="A logo with a globe and a graduation cap&#10;&#10;Description automatically generated">
            <a:extLst>
              <a:ext uri="{FF2B5EF4-FFF2-40B4-BE49-F238E27FC236}">
                <a16:creationId xmlns:a16="http://schemas.microsoft.com/office/drawing/2014/main" id="{41CCC12B-0E73-428B-61D3-223C7809BA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936815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4942561" y="3404557"/>
            <a:ext cx="7943859" cy="3477875"/>
          </a:xfrm>
          <a:prstGeom prst="rect">
            <a:avLst/>
          </a:prstGeom>
          <a:noFill/>
        </p:spPr>
        <p:txBody>
          <a:bodyPr wrap="square" rtlCol="0">
            <a:spAutoFit/>
          </a:bodyPr>
          <a:lstStyle/>
          <a:p>
            <a:r>
              <a:rPr lang="en-US" sz="4400" dirty="0">
                <a:solidFill>
                  <a:srgbClr val="002060"/>
                </a:solidFill>
              </a:rPr>
              <a:t>The dataset consists of 4 tables:    </a:t>
            </a:r>
          </a:p>
          <a:p>
            <a:pPr marL="2836900" lvl="8" indent="-342900">
              <a:buFont typeface="+mj-lt"/>
              <a:buAutoNum type="arabicPeriod"/>
            </a:pPr>
            <a:r>
              <a:rPr lang="en-US" sz="4400" dirty="0">
                <a:solidFill>
                  <a:srgbClr val="002060"/>
                </a:solidFill>
              </a:rPr>
              <a:t>Orders Table</a:t>
            </a:r>
          </a:p>
          <a:p>
            <a:pPr marL="2836900" lvl="8" indent="-342900">
              <a:buFont typeface="+mj-lt"/>
              <a:buAutoNum type="arabicPeriod"/>
            </a:pPr>
            <a:r>
              <a:rPr lang="en-US" sz="4400" dirty="0">
                <a:solidFill>
                  <a:srgbClr val="002060"/>
                </a:solidFill>
              </a:rPr>
              <a:t>Customers Table</a:t>
            </a:r>
          </a:p>
          <a:p>
            <a:pPr marL="2836900" lvl="8" indent="-342900">
              <a:buFont typeface="+mj-lt"/>
              <a:buAutoNum type="arabicPeriod"/>
            </a:pPr>
            <a:r>
              <a:rPr lang="en-US" sz="4400" dirty="0">
                <a:solidFill>
                  <a:srgbClr val="002060"/>
                </a:solidFill>
              </a:rPr>
              <a:t>Products Table</a:t>
            </a:r>
          </a:p>
          <a:p>
            <a:pPr marL="2836900" lvl="8" indent="-342900">
              <a:buFont typeface="+mj-lt"/>
              <a:buAutoNum type="arabicPeriod"/>
            </a:pPr>
            <a:r>
              <a:rPr lang="en-US" sz="4400" dirty="0">
                <a:solidFill>
                  <a:srgbClr val="002060"/>
                </a:solidFill>
              </a:rPr>
              <a:t>Returns Table                                               </a:t>
            </a:r>
          </a:p>
        </p:txBody>
      </p:sp>
      <p:sp>
        <p:nvSpPr>
          <p:cNvPr id="9" name="TextBox 8">
            <a:extLst>
              <a:ext uri="{FF2B5EF4-FFF2-40B4-BE49-F238E27FC236}">
                <a16:creationId xmlns:a16="http://schemas.microsoft.com/office/drawing/2014/main" id="{85BF0B3A-0952-A35C-DF14-DE2EB085D3B6}"/>
              </a:ext>
            </a:extLst>
          </p:cNvPr>
          <p:cNvSpPr txBox="1"/>
          <p:nvPr/>
        </p:nvSpPr>
        <p:spPr>
          <a:xfrm>
            <a:off x="762000" y="1943100"/>
            <a:ext cx="6813788" cy="1200329"/>
          </a:xfrm>
          <a:prstGeom prst="rect">
            <a:avLst/>
          </a:prstGeom>
          <a:noFill/>
        </p:spPr>
        <p:txBody>
          <a:bodyPr wrap="none" rtlCol="0">
            <a:spAutoFit/>
          </a:bodyPr>
          <a:lstStyle/>
          <a:p>
            <a:r>
              <a:rPr lang="en-US" sz="7200" dirty="0">
                <a:solidFill>
                  <a:srgbClr val="002060"/>
                </a:solidFill>
              </a:rPr>
              <a:t>Dataset Overview</a:t>
            </a:r>
          </a:p>
        </p:txBody>
      </p:sp>
      <p:pic>
        <p:nvPicPr>
          <p:cNvPr id="3" name="Picture 2" descr="A logo with a globe and a graduation cap&#10;&#10;Description automatically generated">
            <a:extLst>
              <a:ext uri="{FF2B5EF4-FFF2-40B4-BE49-F238E27FC236}">
                <a16:creationId xmlns:a16="http://schemas.microsoft.com/office/drawing/2014/main" id="{5C5DADFD-3B21-19FC-80FA-49E5BA51E4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4040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524000" y="3848100"/>
            <a:ext cx="12954000" cy="2123658"/>
          </a:xfrm>
          <a:prstGeom prst="rect">
            <a:avLst/>
          </a:prstGeom>
          <a:noFill/>
        </p:spPr>
        <p:txBody>
          <a:bodyPr wrap="square" rtlCol="0">
            <a:spAutoFit/>
          </a:bodyPr>
          <a:lstStyle/>
          <a:p>
            <a:pPr marL="742950" indent="-742950">
              <a:buFont typeface="+mj-lt"/>
              <a:buAutoNum type="arabicPeriod"/>
            </a:pPr>
            <a:r>
              <a:rPr lang="en-US" sz="4400" dirty="0">
                <a:solidFill>
                  <a:srgbClr val="002060"/>
                </a:solidFill>
              </a:rPr>
              <a:t>Data Cleaning &amp; preparation (Using Python)</a:t>
            </a:r>
          </a:p>
          <a:p>
            <a:pPr marL="742950" indent="-742950">
              <a:buFont typeface="+mj-lt"/>
              <a:buAutoNum type="arabicPeriod"/>
            </a:pPr>
            <a:r>
              <a:rPr lang="en-US" sz="4400" dirty="0">
                <a:solidFill>
                  <a:srgbClr val="002060"/>
                </a:solidFill>
              </a:rPr>
              <a:t>Exploratory Data Analysis</a:t>
            </a:r>
          </a:p>
          <a:p>
            <a:pPr marL="742950" indent="-742950">
              <a:buFont typeface="+mj-lt"/>
              <a:buAutoNum type="arabicPeriod"/>
            </a:pPr>
            <a:r>
              <a:rPr lang="en-US" sz="4400" dirty="0">
                <a:solidFill>
                  <a:srgbClr val="002060"/>
                </a:solidFill>
              </a:rPr>
              <a:t>Reporting Visualization (Using Tableau)</a:t>
            </a:r>
          </a:p>
        </p:txBody>
      </p:sp>
      <p:sp>
        <p:nvSpPr>
          <p:cNvPr id="9" name="TextBox 8">
            <a:extLst>
              <a:ext uri="{FF2B5EF4-FFF2-40B4-BE49-F238E27FC236}">
                <a16:creationId xmlns:a16="http://schemas.microsoft.com/office/drawing/2014/main" id="{85BF0B3A-0952-A35C-DF14-DE2EB085D3B6}"/>
              </a:ext>
            </a:extLst>
          </p:cNvPr>
          <p:cNvSpPr txBox="1"/>
          <p:nvPr/>
        </p:nvSpPr>
        <p:spPr>
          <a:xfrm>
            <a:off x="990600" y="2019300"/>
            <a:ext cx="5073377" cy="1200329"/>
          </a:xfrm>
          <a:prstGeom prst="rect">
            <a:avLst/>
          </a:prstGeom>
          <a:noFill/>
        </p:spPr>
        <p:txBody>
          <a:bodyPr wrap="none" rtlCol="0">
            <a:spAutoFit/>
          </a:bodyPr>
          <a:lstStyle/>
          <a:p>
            <a:r>
              <a:rPr lang="en-US" sz="7200" dirty="0">
                <a:solidFill>
                  <a:srgbClr val="002060"/>
                </a:solidFill>
              </a:rPr>
              <a:t>Project Steps</a:t>
            </a:r>
          </a:p>
        </p:txBody>
      </p:sp>
      <p:pic>
        <p:nvPicPr>
          <p:cNvPr id="3" name="Picture 2" descr="A logo with a globe and a graduation cap&#10;&#10;Description automatically generated">
            <a:extLst>
              <a:ext uri="{FF2B5EF4-FFF2-40B4-BE49-F238E27FC236}">
                <a16:creationId xmlns:a16="http://schemas.microsoft.com/office/drawing/2014/main" id="{D3D48C93-6251-C660-F78C-FB86F1884A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583132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1600375"/>
          </a:xfrm>
          <a:prstGeom prst="rect">
            <a:avLst/>
          </a:prstGeom>
          <a:noFill/>
        </p:spPr>
        <p:txBody>
          <a:bodyPr wrap="square" rtlCol="0">
            <a:spAutoFit/>
          </a:bodyPr>
          <a:lstStyle/>
          <a:p>
            <a:pPr marL="971550" marR="0" indent="-742950">
              <a:lnSpc>
                <a:spcPct val="115000"/>
              </a:lnSpc>
              <a:spcBef>
                <a:spcPts val="0"/>
              </a:spcBef>
              <a:spcAft>
                <a:spcPts val="1000"/>
              </a:spcAft>
              <a:buFont typeface="+mj-lt"/>
              <a:buAutoNum type="arabicPeriod"/>
            </a:pPr>
            <a:r>
              <a:rPr lang="en-US" sz="4400" dirty="0">
                <a:solidFill>
                  <a:srgbClr val="002060"/>
                </a:solidFill>
              </a:rPr>
              <a:t>Importing the needed libraries (NumPy, Pandas) to start the process of data cleaning.</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3" name="Content Placeholder 3">
            <a:extLst>
              <a:ext uri="{FF2B5EF4-FFF2-40B4-BE49-F238E27FC236}">
                <a16:creationId xmlns:a16="http://schemas.microsoft.com/office/drawing/2014/main" id="{83B6EF17-CE25-079C-D4E6-1BAC7F1E67A3}"/>
              </a:ext>
            </a:extLst>
          </p:cNvPr>
          <p:cNvPicPr>
            <a:picLocks/>
          </p:cNvPicPr>
          <p:nvPr/>
        </p:nvPicPr>
        <p:blipFill>
          <a:blip r:embed="rId8">
            <a:extLst>
              <a:ext uri="{28A0092B-C50C-407E-A947-70E740481C1C}">
                <a14:useLocalDpi xmlns:a14="http://schemas.microsoft.com/office/drawing/2010/main" val="0"/>
              </a:ext>
            </a:extLst>
          </a:blip>
          <a:srcRect/>
          <a:stretch>
            <a:fillRect/>
          </a:stretch>
        </p:blipFill>
        <p:spPr bwMode="auto">
          <a:xfrm>
            <a:off x="1447800" y="5143500"/>
            <a:ext cx="13868400" cy="2048870"/>
          </a:xfrm>
          <a:prstGeom prst="rect">
            <a:avLst/>
          </a:prstGeom>
          <a:noFill/>
          <a:ln>
            <a:noFill/>
          </a:ln>
        </p:spPr>
      </p:pic>
      <p:pic>
        <p:nvPicPr>
          <p:cNvPr id="4" name="Picture 3" descr="A logo with a globe and a graduation cap&#10;&#10;Description automatically generated">
            <a:extLst>
              <a:ext uri="{FF2B5EF4-FFF2-40B4-BE49-F238E27FC236}">
                <a16:creationId xmlns:a16="http://schemas.microsoft.com/office/drawing/2014/main" id="{53E57F75-26B0-2335-B38F-D13D4AAFE7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552885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622</TotalTime>
  <Words>2313</Words>
  <Application>Microsoft Office PowerPoint</Application>
  <PresentationFormat>Custom</PresentationFormat>
  <Paragraphs>207</Paragraphs>
  <Slides>56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Calibri</vt:lpstr>
      <vt:lpstr>Arial</vt:lpstr>
      <vt:lpstr>Aptos</vt:lpstr>
      <vt:lpstr>Comic Sans MS</vt:lpstr>
      <vt:lpstr>IBM Plex Sans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vt:lpstr>
      <vt:lpstr>Exploratory Data Analysis</vt:lpstr>
      <vt:lpstr>Exploratory Data Analysis</vt:lpstr>
      <vt:lpstr>Exploratory Data Analysis</vt:lpstr>
      <vt:lpstr>PowerPoint Presentation</vt:lpstr>
      <vt:lpstr>Exploratory Data Analysis</vt:lpstr>
      <vt:lpstr>Exploratory Data Analysis</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slidesgo-unlocking-insights-mastering-data-analysis-for-informed-decision-making-20241012235616LJkw.pdf</dc:title>
  <dc:creator>Koky</dc:creator>
  <cp:lastModifiedBy>christeen Salama</cp:lastModifiedBy>
  <cp:revision>66</cp:revision>
  <dcterms:created xsi:type="dcterms:W3CDTF">2006-08-16T00:00:00Z</dcterms:created>
  <dcterms:modified xsi:type="dcterms:W3CDTF">2024-10-17T12:05:48Z</dcterms:modified>
  <dc:identifier>DAGTaFcBSJ8</dc:identifier>
</cp:coreProperties>
</file>